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85" r:id="rId2"/>
    <p:sldId id="281" r:id="rId3"/>
    <p:sldId id="258" r:id="rId4"/>
    <p:sldId id="266" r:id="rId5"/>
    <p:sldId id="286" r:id="rId6"/>
    <p:sldId id="263" r:id="rId7"/>
    <p:sldId id="287" r:id="rId8"/>
    <p:sldId id="261" r:id="rId9"/>
    <p:sldId id="262" r:id="rId10"/>
    <p:sldId id="289" r:id="rId11"/>
    <p:sldId id="291" r:id="rId12"/>
    <p:sldId id="290" r:id="rId13"/>
    <p:sldId id="292" r:id="rId14"/>
    <p:sldId id="288" r:id="rId15"/>
    <p:sldId id="283" r:id="rId16"/>
    <p:sldId id="284" r:id="rId17"/>
    <p:sldId id="267" r:id="rId18"/>
    <p:sldId id="268" r:id="rId19"/>
    <p:sldId id="270" r:id="rId20"/>
    <p:sldId id="274" r:id="rId21"/>
    <p:sldId id="275" r:id="rId22"/>
    <p:sldId id="269" r:id="rId23"/>
    <p:sldId id="271" r:id="rId24"/>
    <p:sldId id="277" r:id="rId25"/>
    <p:sldId id="272" r:id="rId26"/>
    <p:sldId id="273" r:id="rId27"/>
    <p:sldId id="276" r:id="rId28"/>
    <p:sldId id="278" r:id="rId29"/>
    <p:sldId id="279" r:id="rId30"/>
  </p:sldIdLst>
  <p:sldSz cx="9144000" cy="6858000" type="screen4x3"/>
  <p:notesSz cx="9926638" cy="6797675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18" autoAdjust="0"/>
    <p:restoredTop sz="94660" autoAdjust="0"/>
  </p:normalViewPr>
  <p:slideViewPr>
    <p:cSldViewPr>
      <p:cViewPr varScale="1">
        <p:scale>
          <a:sx n="68" d="100"/>
          <a:sy n="68" d="100"/>
        </p:scale>
        <p:origin x="-3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9FF6D-0355-49F8-A577-2BDC95830FA3}" type="datetimeFigureOut">
              <a:rPr lang="es-ES" smtClean="0"/>
              <a:t>02/10/2012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AA614-0878-4810-947B-0B4BF7E6B2AA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3C2FC-7E98-499C-9888-9D5E04711BB4}" type="datetimeFigureOut">
              <a:rPr lang="es-ES" smtClean="0"/>
              <a:t>02/10/2012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F14DD-E445-452E-83A9-464772A61DAB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4139C-7D5A-46CD-B463-72480A1B7476}" type="datetimeFigureOut">
              <a:rPr lang="ca-ES" smtClean="0"/>
              <a:pPr/>
              <a:t>02/10/2012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4D93B-F762-4257-802C-49CC0753C276}" type="slidenum">
              <a:rPr lang="ca-ES" smtClean="0"/>
              <a:pPr/>
              <a:t>‹#›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c.es/es/centros/medodo/materia.html?materia=57143&amp;ano=62" TargetMode="External"/><Relationship Id="rId13" Type="http://schemas.openxmlformats.org/officeDocument/2006/relationships/hyperlink" Target="http://www.usc.es/es/centros/medodo/materia.html?materia=57144&amp;ano=62" TargetMode="External"/><Relationship Id="rId18" Type="http://schemas.openxmlformats.org/officeDocument/2006/relationships/hyperlink" Target="http://www.usc.es/es/centros/medodo/materia.html?materia=57149&amp;ano=62" TargetMode="External"/><Relationship Id="rId3" Type="http://schemas.openxmlformats.org/officeDocument/2006/relationships/hyperlink" Target="http://www.usc.es/es/centros/medodo/materia.html?materia=57136&amp;ano=62" TargetMode="External"/><Relationship Id="rId7" Type="http://schemas.openxmlformats.org/officeDocument/2006/relationships/hyperlink" Target="http://www.usc.es/es/centros/medodo/materia.html?materia=57142&amp;ano=62" TargetMode="External"/><Relationship Id="rId12" Type="http://schemas.openxmlformats.org/officeDocument/2006/relationships/hyperlink" Target="http://www.usc.es/es/centros/medodo/materia.html?materia=57165&amp;ano=62" TargetMode="External"/><Relationship Id="rId17" Type="http://schemas.openxmlformats.org/officeDocument/2006/relationships/hyperlink" Target="http://www.usc.es/es/centros/medodo/materia.html?materia=57148&amp;ano=62" TargetMode="External"/><Relationship Id="rId2" Type="http://schemas.openxmlformats.org/officeDocument/2006/relationships/hyperlink" Target="http://www.usc.es/es/centros/medodo/materia.html?materia=57134&amp;ano=62" TargetMode="External"/><Relationship Id="rId16" Type="http://schemas.openxmlformats.org/officeDocument/2006/relationships/hyperlink" Target="http://www.usc.es/es/centros/medodo/materia.html?materia=57147&amp;ano=62" TargetMode="External"/><Relationship Id="rId20" Type="http://schemas.openxmlformats.org/officeDocument/2006/relationships/hyperlink" Target="http://www.usc.es/es/centros/medodo/materia.html?materia=57167&amp;ano=6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sc.es/es/centros/medodo/materia.html?materia=57141&amp;ano=62" TargetMode="External"/><Relationship Id="rId11" Type="http://schemas.openxmlformats.org/officeDocument/2006/relationships/hyperlink" Target="http://www.usc.es/es/centros/medodo/materia.html?materia=57164&amp;ano=62" TargetMode="External"/><Relationship Id="rId5" Type="http://schemas.openxmlformats.org/officeDocument/2006/relationships/hyperlink" Target="http://www.usc.es/es/centros/medodo/materia.html?materia=57140&amp;ano=62" TargetMode="External"/><Relationship Id="rId15" Type="http://schemas.openxmlformats.org/officeDocument/2006/relationships/hyperlink" Target="http://www.usc.es/es/centros/medodo/materia.html?materia=57146&amp;ano=62" TargetMode="External"/><Relationship Id="rId10" Type="http://schemas.openxmlformats.org/officeDocument/2006/relationships/hyperlink" Target="http://www.usc.es/es/centros/medodo/materia.html?materia=57163&amp;ano=62" TargetMode="External"/><Relationship Id="rId19" Type="http://schemas.openxmlformats.org/officeDocument/2006/relationships/hyperlink" Target="http://www.usc.es/es/centros/medodo/materia.html?materia=57150&amp;ano=62" TargetMode="External"/><Relationship Id="rId4" Type="http://schemas.openxmlformats.org/officeDocument/2006/relationships/hyperlink" Target="http://www.usc.es/es/centros/medodo/materia.html?materia=57139&amp;ano=62" TargetMode="External"/><Relationship Id="rId9" Type="http://schemas.openxmlformats.org/officeDocument/2006/relationships/hyperlink" Target="http://www.usc.es/es/centros/medodo/materia.html?materia=57162&amp;ano=62" TargetMode="External"/><Relationship Id="rId14" Type="http://schemas.openxmlformats.org/officeDocument/2006/relationships/hyperlink" Target="http://www.usc.es/es/centros/medodo/materia.html?materia=57145&amp;ano=62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c.es/es/centros/medodo/materia.html?materia=57157&amp;ano=62" TargetMode="External"/><Relationship Id="rId13" Type="http://schemas.openxmlformats.org/officeDocument/2006/relationships/hyperlink" Target="http://www.usc.es/es/centros/medodo/materia.html?materia=57166&amp;ano=62" TargetMode="External"/><Relationship Id="rId3" Type="http://schemas.openxmlformats.org/officeDocument/2006/relationships/hyperlink" Target="http://www.usc.es/es/centros/medodo/materia.html?materia=57152&amp;ano=62" TargetMode="External"/><Relationship Id="rId7" Type="http://schemas.openxmlformats.org/officeDocument/2006/relationships/hyperlink" Target="http://www.usc.es/es/centros/medodo/materia.html?materia=57156&amp;ano=62" TargetMode="External"/><Relationship Id="rId12" Type="http://schemas.openxmlformats.org/officeDocument/2006/relationships/hyperlink" Target="http://www.usc.es/es/centros/medodo/materia.html?materia=57160&amp;ano=62" TargetMode="External"/><Relationship Id="rId2" Type="http://schemas.openxmlformats.org/officeDocument/2006/relationships/hyperlink" Target="http://www.usc.es/es/centros/medodo/materia.html?materia=57151&amp;ano=6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sc.es/es/centros/medodo/materia.html?materia=57155&amp;ano=62" TargetMode="External"/><Relationship Id="rId11" Type="http://schemas.openxmlformats.org/officeDocument/2006/relationships/hyperlink" Target="http://www.usc.es/es/centros/medodo/materia.html?materia=57159&amp;ano=62" TargetMode="External"/><Relationship Id="rId5" Type="http://schemas.openxmlformats.org/officeDocument/2006/relationships/hyperlink" Target="http://www.usc.es/es/centros/medodo/materia.html?materia=57154&amp;ano=62" TargetMode="External"/><Relationship Id="rId10" Type="http://schemas.openxmlformats.org/officeDocument/2006/relationships/hyperlink" Target="http://www.usc.es/es/centros/medodo/materia.html?materia=0&amp;ano=62" TargetMode="External"/><Relationship Id="rId4" Type="http://schemas.openxmlformats.org/officeDocument/2006/relationships/hyperlink" Target="http://www.usc.es/es/centros/medodo/materia.html?materia=57153&amp;ano=62" TargetMode="External"/><Relationship Id="rId9" Type="http://schemas.openxmlformats.org/officeDocument/2006/relationships/hyperlink" Target="http://www.usc.es/es/centros/medodo/materia.html?materia=57158&amp;ano=62" TargetMode="External"/><Relationship Id="rId14" Type="http://schemas.openxmlformats.org/officeDocument/2006/relationships/hyperlink" Target="http://www.usc.es/es/centros/medodo/materia.html?materia=57135&amp;ano=62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arrodonit 2"/>
          <p:cNvSpPr/>
          <p:nvPr/>
        </p:nvSpPr>
        <p:spPr>
          <a:xfrm>
            <a:off x="1475656" y="2780928"/>
            <a:ext cx="5976664" cy="23762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3600" dirty="0" smtClean="0"/>
              <a:t>“Reforma” del </a:t>
            </a:r>
          </a:p>
          <a:p>
            <a:pPr algn="ctr"/>
            <a:r>
              <a:rPr lang="ca-ES" sz="3600" dirty="0" smtClean="0"/>
              <a:t>màster en optometria i ciències de la visió</a:t>
            </a:r>
            <a:endParaRPr lang="ca-ES" sz="3600" dirty="0"/>
          </a:p>
        </p:txBody>
      </p:sp>
      <p:sp>
        <p:nvSpPr>
          <p:cNvPr id="4" name="Rectangle 3"/>
          <p:cNvSpPr/>
          <p:nvPr/>
        </p:nvSpPr>
        <p:spPr>
          <a:xfrm>
            <a:off x="7020272" y="476672"/>
            <a:ext cx="1656184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angle 4"/>
          <p:cNvSpPr/>
          <p:nvPr/>
        </p:nvSpPr>
        <p:spPr>
          <a:xfrm>
            <a:off x="7020272" y="476672"/>
            <a:ext cx="1656184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 err="1" smtClean="0"/>
              <a:t>Annex</a:t>
            </a:r>
            <a:r>
              <a:rPr lang="es-ES" sz="3200" b="1" dirty="0" smtClean="0"/>
              <a:t> 1</a:t>
            </a:r>
            <a:endParaRPr lang="es-ES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899592" y="2947591"/>
            <a:ext cx="7092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400" b="1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Competències</a:t>
            </a:r>
          </a:p>
          <a:p>
            <a:r>
              <a:rPr lang="es-ES" sz="4400" b="1" dirty="0" err="1" smtClean="0">
                <a:solidFill>
                  <a:srgbClr val="000000"/>
                </a:solidFill>
                <a:latin typeface="Tahoma"/>
                <a:cs typeface="Times New Roman"/>
              </a:rPr>
              <a:t>Transversals</a:t>
            </a:r>
            <a:endParaRPr lang="ca-ES" sz="4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8857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UPC: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Emprenedoria i innovació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Postgrau Professional: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Conèixer i comprendre l’organització d’una empresa i les ciències que defineixen la seva activitat; capacitat per comprendre les regles laborals i les relacions entre la planificació, les estratègies industrials i comercials, la qualitat i el benefici.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Postgrau Recerca: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Conèixer i entendre els mecanismes en què es basa la investigació científica així com els mecanismes i instruments de transferència de resultats entre els diferents agents socioeconòmics implicats en els processos I+D+i.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Sostenibilitat i compromís social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Ser capaç d’integrar coneixements i enfrontar-se a la complexitat de formular judicis a partir d’una informació que, sent incomplerta o limitada, inclogui reflexions sobre les responsabilitats socials i ètiques vinculades a l’aplicació dels seus coneixements i judicis.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Tercera llengua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Conèixer una tercera llengua, que serà preferentment l’anglès, amb un nivell adequat de forma oral i per escrit i amb consonància amb les necessitats que tindran les titulades i els titulats en cada ensenyament.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Comunicació eficaç oral i escrita</a:t>
            </a:r>
            <a:endParaRPr kumimoji="0" lang="ca-ES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Comunicar les seves conclusions, i els coneixements i raons últimes que la sustenten, a públics especialitzats i no especialitzats d’una manera clara i sense ambigüitats.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Treball en equip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Ser capaç de treballar com a membre d’un equip interdisciplinari, ja sigui com a un membre més, o realitzant tasques de direcció amb la finalitat de contribuir a desenvolupar projectes amb pragmatisme i sentit de la responsabilitat, tot assumint compromisos considerant els recursos disponibles.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Ús solvent dels recursos d'informació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Gestionar l’adquisició, l’estructuració, l’anàlisi i la visualització de dades i informació científictècnica i valorar de forma crítica els resultats d’aquesta gestió.</a:t>
            </a:r>
            <a:endParaRPr kumimoji="0" lang="ca-E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Aprenentatge autònom</a:t>
            </a:r>
            <a:endParaRPr kumimoji="0" lang="ca-E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Detectar mancances en el propi coneixement i superar-les mitjançant la reflexió crítica i l’elecció de la millor actuació per ampliar aquest coneixement.</a:t>
            </a:r>
            <a:endParaRPr kumimoji="0" lang="ca-E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899592" y="2947591"/>
            <a:ext cx="7092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400" b="1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Competències</a:t>
            </a:r>
          </a:p>
          <a:p>
            <a:r>
              <a:rPr lang="ca-ES" sz="4400" b="1" smtClean="0">
                <a:solidFill>
                  <a:srgbClr val="000000"/>
                </a:solidFill>
                <a:latin typeface="Tahoma"/>
                <a:cs typeface="Times New Roman"/>
              </a:rPr>
              <a:t>Específiques</a:t>
            </a:r>
            <a:endParaRPr lang="ca-ES" sz="440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116632"/>
            <a:ext cx="9144000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ES" sz="1400" i="1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• </a:t>
            </a:r>
            <a:r>
              <a:rPr lang="es-ES" sz="1400" i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U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tilizar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los distintos instrumentos que se emplean en la práctica oftalmológica.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los principios de operación, </a:t>
            </a:r>
            <a:r>
              <a:rPr lang="es-ES" sz="1400" i="1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el rango de uso y las limitaciones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los distintos instrumentos que se emplean en la práctica oftalmológica.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las distintas técnicas quirúrgicas que se emplean en cirugía refractiva.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y saber aplicar los distintos métodos y limitaciones para la caracterización del impacto en la refracción de los pacientes de las técnicas quirúrgicas que se emplean en cirugía refractiva.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las distintas técnicas quirúrgicas que se emplean en cirugía del cristalino y lentes intraoculares.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y saber aplicar los distintos métodos y limitaciones para la caracterización del impacto en la refracción de los pacientes de las técnicas quirúrgicas que se emplean en cirugía del cristalino y lentes intraoculares.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y saber aplicar las distintas técnicas avanzadas que se emplean en la práctica clínica para la caracterización de la calidad visual.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Saber interpretar los datos de medida de la calidad óptica del ojo obtenidos mediante distintas técnicas.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los últimos avances en el campo de la óptica fisiológica relacionados con l</a:t>
            </a:r>
            <a:r>
              <a:rPr lang="es-ES" sz="1400" i="1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 la cirugía refractiva , l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 cirugía del cristalino y implantes intraoculares en general.</a:t>
            </a:r>
            <a:endParaRPr kumimoji="0" lang="ca-E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Conocer los últimos avances en el campo de la oftalmología clínica relacionados con</a:t>
            </a:r>
            <a:r>
              <a:rPr lang="es-ES" sz="1400" i="1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 la cirugía refractiva (de la córnea),</a:t>
            </a: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la cirugía del cristalino y implantes intraoculares en general.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s-ES" sz="1400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• Ser capaz de aplicar los conocimientos adquiridos en un entorno profesional clínico con los demás profesionales de la salud visual</a:t>
            </a:r>
            <a:r>
              <a:rPr kumimoji="0" lang="ca-ES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ES" sz="1400" i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Capacitar a</a:t>
            </a:r>
            <a:r>
              <a:rPr lang="es-ES" sz="1400" i="1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 los alumnos para la investigación en materias del conocimiento propias de la Óptica y la Optometría, que le permitan posteriormente, si ellos quieren, realizar una tesis doctoral.</a:t>
            </a:r>
          </a:p>
          <a:p>
            <a:r>
              <a:rPr lang="es-ES" sz="1400" i="1" dirty="0" smtClean="0"/>
              <a:t>Relacionar las manifestaciones oftalmológicas, enfermedades sistémicas, neurológicas y endocrinas con las alteraciones visuales más prevalentes. </a:t>
            </a:r>
            <a:endParaRPr lang="ca-ES" sz="1400" dirty="0" smtClean="0"/>
          </a:p>
          <a:p>
            <a:r>
              <a:rPr lang="es-ES" sz="1400" i="1" dirty="0" smtClean="0"/>
              <a:t>• Identificar los efectos de los fármacos en la función visual y analizar los últimos avances en patología y farmacología ocular. </a:t>
            </a:r>
            <a:endParaRPr lang="ca-ES" sz="1400" dirty="0" smtClean="0"/>
          </a:p>
          <a:p>
            <a:r>
              <a:rPr lang="es-ES" sz="1400" i="1" dirty="0" smtClean="0"/>
              <a:t>• Comprender los últimos avances en Neurociencias de la visión. </a:t>
            </a:r>
            <a:endParaRPr lang="ca-ES" sz="1400" dirty="0" smtClean="0"/>
          </a:p>
          <a:p>
            <a:r>
              <a:rPr lang="es-ES" sz="1400" i="1" dirty="0" smtClean="0"/>
              <a:t>• Profundizar y valorar los fundamentos y modelos de visión del color, reconocimiento de formas, movimiento y profundidad. </a:t>
            </a:r>
            <a:endParaRPr lang="ca-ES" sz="1400" dirty="0" smtClean="0"/>
          </a:p>
          <a:p>
            <a:r>
              <a:rPr lang="es-ES" sz="1400" i="1" dirty="0" smtClean="0"/>
              <a:t>• Evaluar la capacidad de integración de la información del sistema visual. </a:t>
            </a:r>
            <a:endParaRPr lang="ca-ES" sz="1400" dirty="0" smtClean="0"/>
          </a:p>
          <a:p>
            <a:r>
              <a:rPr lang="es-ES" sz="1400" i="1" dirty="0" smtClean="0"/>
              <a:t>• Profundizar en los conocimientos de Óptica aplicados a la visión y a la instrumentación. </a:t>
            </a:r>
            <a:endParaRPr lang="ca-ES" sz="1400" dirty="0" smtClean="0"/>
          </a:p>
          <a:p>
            <a:r>
              <a:rPr lang="es-ES" sz="1400" i="1" dirty="0" smtClean="0"/>
              <a:t>• Analizar y comprender los métodos de exploración visual. </a:t>
            </a:r>
            <a:endParaRPr lang="ca-ES" sz="1400" dirty="0" smtClean="0"/>
          </a:p>
          <a:p>
            <a:r>
              <a:rPr lang="es-ES" sz="1400" i="1" dirty="0" smtClean="0"/>
              <a:t>• Identificar y comprender las principales vías de investigación en el campo del sistema visual. </a:t>
            </a:r>
            <a:endParaRPr lang="ca-ES" sz="1400" dirty="0" smtClean="0"/>
          </a:p>
          <a:p>
            <a:r>
              <a:rPr lang="es-ES" sz="1400" i="1" dirty="0" smtClean="0"/>
              <a:t>• Conocer las principales herramientas inherentes a la investigación</a:t>
            </a:r>
            <a:endParaRPr lang="ca-ES" sz="1400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496" y="0"/>
            <a:ext cx="6237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Al finalizar el máster</a:t>
            </a:r>
            <a:r>
              <a:rPr kumimoji="0" lang="es-ES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los estudiantes serán capaces de:</a:t>
            </a:r>
            <a:endParaRPr kumimoji="0" lang="es-ES" sz="4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rrodonit 3"/>
          <p:cNvSpPr/>
          <p:nvPr/>
        </p:nvSpPr>
        <p:spPr>
          <a:xfrm>
            <a:off x="179512" y="332656"/>
            <a:ext cx="4032448" cy="2016224"/>
          </a:xfrm>
          <a:prstGeom prst="roundRect">
            <a:avLst>
              <a:gd name="adj" fmla="val 69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Obligatorietat</a:t>
            </a:r>
          </a:p>
          <a:p>
            <a:r>
              <a:rPr lang="ca-ES" dirty="0" smtClean="0"/>
              <a:t>Matèries (10-15ECTS):</a:t>
            </a:r>
          </a:p>
          <a:p>
            <a:endParaRPr lang="ca-ES" dirty="0" smtClean="0"/>
          </a:p>
          <a:p>
            <a:r>
              <a:rPr lang="ca-ES" dirty="0" smtClean="0"/>
              <a:t>-Bàsiques/fonamentals/ científiques/...</a:t>
            </a:r>
          </a:p>
          <a:p>
            <a:r>
              <a:rPr lang="ca-ES" dirty="0" smtClean="0"/>
              <a:t>-Optometria</a:t>
            </a:r>
          </a:p>
          <a:p>
            <a:r>
              <a:rPr lang="ca-ES" dirty="0" smtClean="0"/>
              <a:t>-Ciències de la visió</a:t>
            </a:r>
            <a:endParaRPr lang="ca-ES" dirty="0"/>
          </a:p>
        </p:txBody>
      </p:sp>
      <p:sp>
        <p:nvSpPr>
          <p:cNvPr id="8" name="Rectangle arrodonit 7"/>
          <p:cNvSpPr/>
          <p:nvPr/>
        </p:nvSpPr>
        <p:spPr>
          <a:xfrm>
            <a:off x="5004048" y="404664"/>
            <a:ext cx="3744416" cy="18722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Optatives /especialització</a:t>
            </a:r>
          </a:p>
          <a:p>
            <a:pPr algn="ctr"/>
            <a:r>
              <a:rPr lang="es-ES" dirty="0" smtClean="0"/>
              <a:t>(3 ECTS/</a:t>
            </a:r>
            <a:r>
              <a:rPr lang="es-ES" dirty="0" err="1" smtClean="0"/>
              <a:t>assig</a:t>
            </a:r>
            <a:r>
              <a:rPr lang="es-ES" dirty="0" smtClean="0"/>
              <a:t>?)</a:t>
            </a:r>
            <a:endParaRPr lang="ca-ES" dirty="0" smtClean="0"/>
          </a:p>
        </p:txBody>
      </p:sp>
      <p:sp>
        <p:nvSpPr>
          <p:cNvPr id="11" name="Rectangle arrodonit 10"/>
          <p:cNvSpPr/>
          <p:nvPr/>
        </p:nvSpPr>
        <p:spPr>
          <a:xfrm>
            <a:off x="179512" y="2564904"/>
            <a:ext cx="4032448" cy="2016224"/>
          </a:xfrm>
          <a:prstGeom prst="roundRect">
            <a:avLst>
              <a:gd name="adj" fmla="val 69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1-2 encarregats per matèria per:</a:t>
            </a:r>
          </a:p>
          <a:p>
            <a:pPr>
              <a:buFont typeface="Arial" pitchFamily="34" charset="0"/>
              <a:buChar char="•"/>
            </a:pPr>
            <a:r>
              <a:rPr lang="ca-ES" dirty="0" smtClean="0"/>
              <a:t> definir les competències associades,</a:t>
            </a:r>
          </a:p>
          <a:p>
            <a:pPr>
              <a:buFont typeface="Arial" pitchFamily="34" charset="0"/>
              <a:buChar char="•"/>
            </a:pPr>
            <a:r>
              <a:rPr lang="ca-ES" dirty="0" smtClean="0"/>
              <a:t>definir els continguts 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definir </a:t>
            </a:r>
            <a:r>
              <a:rPr lang="es-ES" dirty="0" err="1" smtClean="0"/>
              <a:t>activitats</a:t>
            </a:r>
            <a:r>
              <a:rPr lang="es-ES" dirty="0" smtClean="0"/>
              <a:t> </a:t>
            </a:r>
            <a:r>
              <a:rPr lang="es-ES" dirty="0" err="1" smtClean="0"/>
              <a:t>formatives</a:t>
            </a:r>
            <a:r>
              <a:rPr lang="es-ES" dirty="0" smtClean="0"/>
              <a:t>, </a:t>
            </a:r>
            <a:r>
              <a:rPr lang="es-ES" dirty="0" err="1" smtClean="0"/>
              <a:t>metodologies</a:t>
            </a:r>
            <a:r>
              <a:rPr lang="es-ES" dirty="0" smtClean="0"/>
              <a:t>, </a:t>
            </a:r>
            <a:r>
              <a:rPr lang="es-ES" dirty="0" err="1" smtClean="0"/>
              <a:t>avalaució</a:t>
            </a:r>
            <a:r>
              <a:rPr lang="es-ES" dirty="0" smtClean="0"/>
              <a:t>,…</a:t>
            </a:r>
          </a:p>
          <a:p>
            <a:pPr>
              <a:buFont typeface="Arial" pitchFamily="34" charset="0"/>
              <a:buChar char="•"/>
            </a:pPr>
            <a:r>
              <a:rPr lang="es-ES" dirty="0" err="1" smtClean="0"/>
              <a:t>omplir</a:t>
            </a:r>
            <a:r>
              <a:rPr lang="es-ES" dirty="0" smtClean="0"/>
              <a:t> la </a:t>
            </a:r>
            <a:r>
              <a:rPr lang="es-ES" dirty="0" err="1" smtClean="0"/>
              <a:t>fitxa</a:t>
            </a:r>
            <a:endParaRPr lang="es-ES" dirty="0" smtClean="0"/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….</a:t>
            </a:r>
            <a:endParaRPr lang="ca-ES" dirty="0"/>
          </a:p>
        </p:txBody>
      </p:sp>
      <p:sp>
        <p:nvSpPr>
          <p:cNvPr id="13" name="Rectangle arrodonit 12"/>
          <p:cNvSpPr/>
          <p:nvPr/>
        </p:nvSpPr>
        <p:spPr>
          <a:xfrm>
            <a:off x="5004048" y="2492896"/>
            <a:ext cx="3744416" cy="18722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Definir bloc??</a:t>
            </a:r>
          </a:p>
          <a:p>
            <a:pPr algn="ctr"/>
            <a:r>
              <a:rPr lang="es-ES" dirty="0" err="1" smtClean="0"/>
              <a:t>Propostes</a:t>
            </a:r>
            <a:r>
              <a:rPr lang="es-ES" dirty="0" smtClean="0"/>
              <a:t> </a:t>
            </a:r>
            <a:r>
              <a:rPr lang="es-ES" dirty="0" err="1" smtClean="0"/>
              <a:t>dels</a:t>
            </a:r>
            <a:r>
              <a:rPr lang="es-ES" dirty="0" smtClean="0"/>
              <a:t> </a:t>
            </a:r>
            <a:r>
              <a:rPr lang="es-ES" dirty="0" err="1" smtClean="0"/>
              <a:t>professors</a:t>
            </a:r>
            <a:r>
              <a:rPr lang="es-ES" dirty="0" smtClean="0"/>
              <a:t>/</a:t>
            </a:r>
            <a:r>
              <a:rPr lang="es-ES" dirty="0" err="1" smtClean="0"/>
              <a:t>grups</a:t>
            </a:r>
            <a:endParaRPr lang="ca-E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arrodonit 1"/>
          <p:cNvSpPr/>
          <p:nvPr/>
        </p:nvSpPr>
        <p:spPr>
          <a:xfrm>
            <a:off x="395536" y="476672"/>
            <a:ext cx="8424936" cy="59766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Obligatorietat:</a:t>
            </a:r>
          </a:p>
          <a:p>
            <a:r>
              <a:rPr lang="ca-ES" dirty="0" err="1" smtClean="0"/>
              <a:t>Col.laboradors</a:t>
            </a:r>
            <a:r>
              <a:rPr lang="ca-ES" dirty="0" smtClean="0"/>
              <a:t>??</a:t>
            </a:r>
          </a:p>
          <a:p>
            <a:endParaRPr lang="ca-ES" dirty="0" smtClean="0"/>
          </a:p>
          <a:p>
            <a:r>
              <a:rPr lang="ca-ES" dirty="0" smtClean="0"/>
              <a:t>Temes:</a:t>
            </a:r>
          </a:p>
          <a:p>
            <a:r>
              <a:rPr lang="ca-ES" dirty="0" smtClean="0"/>
              <a:t>- Bàsiques/fonamentals/ científiques/...</a:t>
            </a:r>
            <a:endParaRPr lang="ca-ES" dirty="0" smtClean="0">
              <a:solidFill>
                <a:srgbClr val="FF0000"/>
              </a:solidFill>
            </a:endParaRPr>
          </a:p>
          <a:p>
            <a:r>
              <a:rPr lang="ca-ES" dirty="0" smtClean="0"/>
              <a:t>-Optometria -Contactologia – </a:t>
            </a:r>
          </a:p>
          <a:p>
            <a:r>
              <a:rPr lang="ca-ES" dirty="0" smtClean="0"/>
              <a:t>-Ciències de la visió-</a:t>
            </a:r>
            <a:endParaRPr lang="ca-E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899592" y="2947591"/>
            <a:ext cx="7092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400" b="1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Què fan a altres llocs?</a:t>
            </a:r>
            <a:endParaRPr lang="ca-ES" sz="4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ula 2"/>
          <p:cNvGraphicFramePr>
            <a:graphicFrameLocks noGrp="1"/>
          </p:cNvGraphicFramePr>
          <p:nvPr/>
        </p:nvGraphicFramePr>
        <p:xfrm>
          <a:off x="179512" y="908720"/>
          <a:ext cx="8964489" cy="4819251"/>
        </p:xfrm>
        <a:graphic>
          <a:graphicData uri="http://schemas.openxmlformats.org/drawingml/2006/table">
            <a:tbl>
              <a:tblPr/>
              <a:tblGrid>
                <a:gridCol w="819083"/>
                <a:gridCol w="6522754"/>
                <a:gridCol w="722524"/>
                <a:gridCol w="900128"/>
              </a:tblGrid>
              <a:tr h="291580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OBLIGATORIAS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54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41528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Avances 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óptica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biomédica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y psicofísica de la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visión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9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682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Optometría avanzada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18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06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Patología y Farmacología ocular avanzada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9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18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Prácticas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externas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6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373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Trabajo </a:t>
                      </a:r>
                      <a:r>
                        <a:rPr lang="ca-ES" sz="2000" dirty="0" err="1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fin</a:t>
                      </a:r>
                      <a:r>
                        <a:rPr lang="ca-ES" sz="2000" dirty="0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de </a:t>
                      </a:r>
                      <a:r>
                        <a:rPr lang="ca-ES" sz="2000" dirty="0" err="1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máster</a:t>
                      </a:r>
                      <a:r>
                        <a:rPr lang="ca-ES" sz="2000" dirty="0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B0F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12 </a:t>
                      </a:r>
                      <a:endParaRPr lang="ca-ES" sz="2000" dirty="0">
                        <a:solidFill>
                          <a:srgbClr val="00B0F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3728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ca-ES" sz="2000" dirty="0"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 smtClean="0"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ca-ES" sz="20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OPTATIVAS </a:t>
                      </a:r>
                      <a:endParaRPr lang="ca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b="1" dirty="0" smtClean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34526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Ergonomía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visual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3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Atención optométrica pre y post cirugía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3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Atención del paciente patológico. Del síntoma al diagnóstico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3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199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Instrumentación óptica para baja visión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3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373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Introducción a la investigación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6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955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endParaRPr lang="ca-ES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Avances en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métodos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psicofísicos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de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diagnóstico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ca-ES" sz="2000" dirty="0" err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clínico</a:t>
                      </a: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a-ES" sz="20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3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Valencia   </a:t>
            </a:r>
            <a:r>
              <a:rPr lang="es-ES" dirty="0" err="1" smtClean="0"/>
              <a:t>Master</a:t>
            </a:r>
            <a:r>
              <a:rPr lang="es-ES" dirty="0" smtClean="0"/>
              <a:t> Oficial en Optometría avanzada y ciencias de la visión –CCSS-60 </a:t>
            </a:r>
            <a:endParaRPr lang="ca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16335"/>
            <a:ext cx="946854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rgbClr val="81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MÓDULO OBLIGATORIO DE OPTOMETRÍA Y VISIÓN (30 ECTS)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Métodos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Investigación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en Óptica,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Optometría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Visión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Métodos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psicofísicos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electrofisiológicos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Estadística aplicada a la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investigación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biosanitaria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Visión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cirugía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refractiva 	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Visión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envejecimiento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	6 ECTS 2º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rgbClr val="81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MÓDULO DE ESPECIALIDADES EN VISIÓN (18 ECTS)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rgbClr val="0081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ESPECIALIDAD EN BIOQUÍMICA VISUAL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Macromoléculas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interés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visual 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Bioquímica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farmacológica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ocular 			6 ECTS 2º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rgbClr val="0081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ESPECIALIDAD EN NEUROCIENCIA VISUAL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Morfogénesis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neuroanatomía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del sistema visual 			6 ECTS 2º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Neurodegeneración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neuroregeneración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neuroprotección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del sistema visual 6 ECTS 2º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Evolución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del sistema visual				 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rgbClr val="0081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ESPECIALIDAD EN ÓPTICA VISUAL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Entornos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cálculo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numérico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6 ECTS 1º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SymbolMT"/>
              </a:rPr>
              <a:t>•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Procesado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imágenes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				6 ECTS 2º Semestre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rgbClr val="81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MÓDULO OBLIGATORIO DE TRABAJO FIN DE MASTER (12 ECTS)</a:t>
            </a:r>
            <a:endParaRPr kumimoji="0" lang="ca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88640"/>
            <a:ext cx="5592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a-ES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Madrid --Máster </a:t>
            </a:r>
            <a:r>
              <a:rPr lang="ca-ES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Optometría</a:t>
            </a:r>
            <a:r>
              <a:rPr lang="ca-ES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lang="ca-ES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Visión</a:t>
            </a:r>
            <a:r>
              <a:rPr lang="ca-ES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ca-ES" dirty="0" smtClean="0"/>
              <a:t> 60 ECTS -CCSS</a:t>
            </a:r>
            <a:endParaRPr lang="ca-ES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980728"/>
            <a:ext cx="810039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18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</a:t>
            </a:r>
            <a:endParaRPr kumimoji="0" lang="ca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Pediátrica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Geriátrica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Baja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Visión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Contactología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Avanzada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6	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Óptica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Fisiológica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Visión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12</a:t>
            </a:r>
            <a:r>
              <a:rPr lang="ca-ES" sz="20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lang="ca-ES" sz="2000" b="1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Opt</a:t>
            </a:r>
            <a:endParaRPr kumimoji="0" lang="ca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Atención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Clínica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Pre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Post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Cirugía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Refractiva 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Visión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del Color 	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Gestión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	12 </a:t>
            </a:r>
            <a:r>
              <a:rPr lang="ca-ES" sz="2000" b="1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Opt</a:t>
            </a:r>
            <a:endParaRPr kumimoji="0" lang="ca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Gestión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Mercadotecnia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Estadística Aplicada a las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Ciencias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Experimentales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al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Gabinete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Tecnología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Óptica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12</a:t>
            </a:r>
            <a:r>
              <a:rPr lang="ca-ES" sz="2000" b="1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lang="ca-ES" sz="2000" b="1" dirty="0" err="1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Verdana" pitchFamily="34" charset="0"/>
              </a:rPr>
              <a:t>Opt</a:t>
            </a:r>
            <a:endParaRPr kumimoji="0" lang="ca-E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Instrumentación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Óptica y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Optométrica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Avanzadas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Tecnología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Óptica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Avanzada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		6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Trabajo </a:t>
            </a:r>
            <a:r>
              <a:rPr kumimoji="0" lang="ca-E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Fin</a:t>
            </a:r>
            <a:r>
              <a:rPr kumimoji="0" lang="ca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Máster 		6ECTS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00338" algn="ctr"/>
                <a:tab pos="5400675" algn="r"/>
              </a:tabLst>
            </a:pP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Trabajo 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Fin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Máster (</a:t>
            </a:r>
            <a:r>
              <a:rPr kumimoji="0" lang="ca-E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Investigación</a:t>
            </a:r>
            <a:r>
              <a:rPr kumimoji="0" lang="ca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Tutelada) </a:t>
            </a:r>
            <a:endParaRPr kumimoji="0" lang="ca-E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"/>
            <a:ext cx="673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r"/>
                <a:tab pos="2700338" algn="ctr"/>
                <a:tab pos="5400675" algn="r"/>
              </a:tabLst>
            </a:pPr>
            <a:r>
              <a:rPr lang="ca-ES" b="1" dirty="0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Granada ( </a:t>
            </a:r>
            <a:r>
              <a:rPr lang="ca-ES" b="1" dirty="0" err="1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Ciencias</a:t>
            </a:r>
            <a:r>
              <a:rPr lang="ca-ES" b="1" dirty="0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--M </a:t>
            </a:r>
            <a:r>
              <a:rPr lang="ca-ES" b="1" dirty="0" err="1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óptica</a:t>
            </a:r>
            <a:r>
              <a:rPr lang="ca-ES" b="1" dirty="0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lang="ca-ES" b="1" dirty="0" err="1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optometría</a:t>
            </a:r>
            <a:r>
              <a:rPr lang="ca-ES" b="1" dirty="0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ca-ES" b="1" dirty="0" err="1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avanzadas</a:t>
            </a:r>
            <a:r>
              <a:rPr lang="ca-ES" b="1" dirty="0" smtClean="0">
                <a:solidFill>
                  <a:srgbClr val="81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- 60)</a:t>
            </a:r>
            <a:endParaRPr lang="ca-ES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rrodonit 3"/>
          <p:cNvSpPr/>
          <p:nvPr/>
        </p:nvSpPr>
        <p:spPr>
          <a:xfrm>
            <a:off x="251520" y="2420888"/>
            <a:ext cx="3096344" cy="3888432"/>
          </a:xfrm>
          <a:prstGeom prst="roundRect">
            <a:avLst>
              <a:gd name="adj" fmla="val 69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Obligatorietat (50%-UPC):</a:t>
            </a:r>
          </a:p>
          <a:p>
            <a:r>
              <a:rPr lang="ca-ES" dirty="0" smtClean="0"/>
              <a:t>Matèries (10-15ECTS):</a:t>
            </a:r>
          </a:p>
          <a:p>
            <a:endParaRPr lang="ca-ES" dirty="0" smtClean="0"/>
          </a:p>
          <a:p>
            <a:r>
              <a:rPr lang="ca-ES" dirty="0" smtClean="0"/>
              <a:t>-Bàsiques/fonamentals/ científiques/...</a:t>
            </a:r>
          </a:p>
          <a:p>
            <a:r>
              <a:rPr lang="ca-ES" dirty="0" smtClean="0"/>
              <a:t>-Optometria</a:t>
            </a:r>
          </a:p>
          <a:p>
            <a:r>
              <a:rPr lang="ca-ES" dirty="0" smtClean="0"/>
              <a:t>-Ciències de la visió</a:t>
            </a:r>
          </a:p>
          <a:p>
            <a:endParaRPr lang="ca-ES" dirty="0" smtClean="0"/>
          </a:p>
          <a:p>
            <a:pPr algn="ctr"/>
            <a:endParaRPr lang="ca-ES" dirty="0"/>
          </a:p>
        </p:txBody>
      </p:sp>
      <p:sp>
        <p:nvSpPr>
          <p:cNvPr id="5" name="Rectangle arrodonit 4"/>
          <p:cNvSpPr/>
          <p:nvPr/>
        </p:nvSpPr>
        <p:spPr>
          <a:xfrm>
            <a:off x="7092280" y="2492896"/>
            <a:ext cx="1872208" cy="37444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mtClean="0"/>
              <a:t>TFM (12-30 ECTS)</a:t>
            </a:r>
          </a:p>
          <a:p>
            <a:pPr algn="ctr"/>
            <a:r>
              <a:rPr lang="ca-ES" smtClean="0"/>
              <a:t>O treball de recerca??</a:t>
            </a:r>
            <a:endParaRPr lang="ca-ES"/>
          </a:p>
        </p:txBody>
      </p:sp>
      <p:sp>
        <p:nvSpPr>
          <p:cNvPr id="6" name="Rectangle arrodonit 5"/>
          <p:cNvSpPr/>
          <p:nvPr/>
        </p:nvSpPr>
        <p:spPr>
          <a:xfrm>
            <a:off x="4427984" y="404664"/>
            <a:ext cx="1872208" cy="1656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Optatives</a:t>
            </a:r>
          </a:p>
          <a:p>
            <a:pPr algn="ctr"/>
            <a:r>
              <a:rPr lang="ca-ES" dirty="0" smtClean="0"/>
              <a:t>( 15 ECTS)</a:t>
            </a:r>
            <a:endParaRPr lang="ca-ES" dirty="0"/>
          </a:p>
        </p:txBody>
      </p:sp>
      <p:sp>
        <p:nvSpPr>
          <p:cNvPr id="8" name="Rectangle arrodonit 7"/>
          <p:cNvSpPr/>
          <p:nvPr/>
        </p:nvSpPr>
        <p:spPr>
          <a:xfrm>
            <a:off x="3347864" y="2492896"/>
            <a:ext cx="3744416" cy="18722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Optatives /especialització</a:t>
            </a:r>
          </a:p>
          <a:p>
            <a:pPr algn="ctr"/>
            <a:r>
              <a:rPr lang="es-ES" dirty="0" smtClean="0"/>
              <a:t>(3 ECTS/</a:t>
            </a:r>
            <a:r>
              <a:rPr lang="es-ES" dirty="0" err="1" smtClean="0"/>
              <a:t>assig</a:t>
            </a:r>
            <a:r>
              <a:rPr lang="es-ES" dirty="0" smtClean="0"/>
              <a:t>?)</a:t>
            </a:r>
            <a:endParaRPr lang="ca-ES" dirty="0" smtClean="0"/>
          </a:p>
        </p:txBody>
      </p:sp>
      <p:sp>
        <p:nvSpPr>
          <p:cNvPr id="12" name="Rectangle arrodonit 11"/>
          <p:cNvSpPr/>
          <p:nvPr/>
        </p:nvSpPr>
        <p:spPr>
          <a:xfrm>
            <a:off x="3347864" y="4581128"/>
            <a:ext cx="3744416" cy="16561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Pràctiques externes</a:t>
            </a:r>
          </a:p>
          <a:p>
            <a:pPr algn="ctr"/>
            <a:r>
              <a:rPr lang="ca-ES" dirty="0" smtClean="0"/>
              <a:t>Clínica especialitzada</a:t>
            </a:r>
          </a:p>
          <a:p>
            <a:pPr algn="ctr"/>
            <a:r>
              <a:rPr lang="ca-ES" dirty="0" smtClean="0"/>
              <a:t>( 15 ECTS)</a:t>
            </a:r>
            <a:endParaRPr lang="ca-ES" dirty="0"/>
          </a:p>
        </p:txBody>
      </p:sp>
      <p:sp>
        <p:nvSpPr>
          <p:cNvPr id="15" name="Rectangle arrodonit 14"/>
          <p:cNvSpPr/>
          <p:nvPr/>
        </p:nvSpPr>
        <p:spPr>
          <a:xfrm>
            <a:off x="323528" y="404664"/>
            <a:ext cx="4104456" cy="15841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Obligatòries (30 ECTS)</a:t>
            </a:r>
          </a:p>
          <a:p>
            <a:pPr algn="ctr"/>
            <a:endParaRPr lang="ca-ES" dirty="0"/>
          </a:p>
        </p:txBody>
      </p:sp>
      <p:sp>
        <p:nvSpPr>
          <p:cNvPr id="16" name="Rectangle arrodonit 15"/>
          <p:cNvSpPr/>
          <p:nvPr/>
        </p:nvSpPr>
        <p:spPr>
          <a:xfrm>
            <a:off x="6300192" y="404664"/>
            <a:ext cx="1872208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TFM (15 ECTS)</a:t>
            </a:r>
            <a:endParaRPr lang="ca-ES" dirty="0"/>
          </a:p>
        </p:txBody>
      </p:sp>
      <p:sp>
        <p:nvSpPr>
          <p:cNvPr id="10" name="Rectangle arrodonit 10"/>
          <p:cNvSpPr/>
          <p:nvPr/>
        </p:nvSpPr>
        <p:spPr>
          <a:xfrm>
            <a:off x="1763688" y="5013176"/>
            <a:ext cx="1584176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sz="1600" dirty="0" smtClean="0"/>
              <a:t>NO posar coses que també poden ser formació continuada.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" y="0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ALICANTE.- MÁSTER UNIVERSITARIO EN OPTOMETRÍA CLÍNICA Y VISIÓN (60) sin rama</a:t>
            </a:r>
            <a:endParaRPr lang="ca-ES" dirty="0"/>
          </a:p>
        </p:txBody>
      </p:sp>
      <p:graphicFrame>
        <p:nvGraphicFramePr>
          <p:cNvPr id="3" name="Taula 2"/>
          <p:cNvGraphicFramePr>
            <a:graphicFrameLocks noGrp="1"/>
          </p:cNvGraphicFramePr>
          <p:nvPr/>
        </p:nvGraphicFramePr>
        <p:xfrm>
          <a:off x="1" y="476674"/>
          <a:ext cx="9143999" cy="5078771"/>
        </p:xfrm>
        <a:graphic>
          <a:graphicData uri="http://schemas.openxmlformats.org/drawingml/2006/table">
            <a:tbl>
              <a:tblPr/>
              <a:tblGrid>
                <a:gridCol w="4499990"/>
                <a:gridCol w="648072"/>
                <a:gridCol w="432049"/>
                <a:gridCol w="2448271"/>
                <a:gridCol w="648072"/>
                <a:gridCol w="467545"/>
              </a:tblGrid>
              <a:tr h="209224">
                <a:tc gridSpan="3">
                  <a:txBody>
                    <a:bodyPr/>
                    <a:lstStyle/>
                    <a:p>
                      <a:r>
                        <a:rPr lang="ca-ES" sz="1600" b="1" dirty="0"/>
                        <a:t>SEMESTRE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ca-ES" sz="1600" b="1"/>
                        <a:t>SEMESTRE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332523">
                <a:tc>
                  <a:txBody>
                    <a:bodyPr/>
                    <a:lstStyle/>
                    <a:p>
                      <a:pPr algn="l"/>
                      <a:r>
                        <a:rPr lang="ca-ES" sz="1600" b="1"/>
                        <a:t>ASIGNATURA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 b="1"/>
                        <a:t>TIPO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 b="1"/>
                        <a:t>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ca-ES" sz="1600" b="1"/>
                        <a:t>ASIGNATURA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 b="1"/>
                        <a:t>TIPO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 b="1" dirty="0"/>
                        <a:t>ECTS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875">
                <a:tc>
                  <a:txBody>
                    <a:bodyPr/>
                    <a:lstStyle/>
                    <a:p>
                      <a:r>
                        <a:rPr lang="es-ES" sz="1600"/>
                        <a:t>DOCUMENTACIÓN, COMUNICACIÓN Y DIVULGACIÓN EN BIOCIENCIAS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/>
                        <a:t>REHABILITACIÓN VISUAL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8258">
                <a:tc>
                  <a:txBody>
                    <a:bodyPr/>
                    <a:lstStyle/>
                    <a:p>
                      <a:r>
                        <a:rPr lang="es-ES" sz="1600"/>
                        <a:t>PATENTES, PROPIEDAD INTELECTUAL Y DESARROLLO Y GESTIÓN DE EMPRESAS (SPIN-OFF)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/>
                        <a:t>CONTACTOLOGÍA AVANZADA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3">
                <a:tc>
                  <a:txBody>
                    <a:bodyPr/>
                    <a:lstStyle/>
                    <a:p>
                      <a:r>
                        <a:rPr lang="ca-ES" sz="1600"/>
                        <a:t>SEMINARIOS EN BIOCIENCIAS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/>
                        <a:t>CLÍNICA DEL ESTRABISMO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1469">
                <a:tc>
                  <a:txBody>
                    <a:bodyPr/>
                    <a:lstStyle/>
                    <a:p>
                      <a:r>
                        <a:rPr lang="es-ES" sz="1600"/>
                        <a:t>TÉCNICAS DE PROCESADO DE IMAGEN Y ANÁLISIS DE SEÑALES EN BIOCIENCIAS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/>
                        <a:t>ERGONOMÍA VISUAL AVANZADA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523">
                <a:tc>
                  <a:txBody>
                    <a:bodyPr/>
                    <a:lstStyle/>
                    <a:p>
                      <a:r>
                        <a:rPr lang="ca-ES" sz="1600"/>
                        <a:t>DISEÑO EXPERIMENTAL Y BIOINFORMÁTICA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600"/>
                        <a:t>TRABAJO FIN DE MÁSTER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7478">
                <a:tc>
                  <a:txBody>
                    <a:bodyPr/>
                    <a:lstStyle/>
                    <a:p>
                      <a:r>
                        <a:rPr lang="es-ES" sz="1600"/>
                        <a:t>ASPECTOS SOCIALES, ETICOS Y LEGALES EN BIOMEDICINA Y TECNOLOGIAS PARA LA VIDA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/>
                        <a:t>OB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/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ca-ES" sz="16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ca-ES" sz="1600" dirty="0"/>
                        <a:t>PROCEDIMIENTOS OPTOMÉTRICOS CLÍNICOS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/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ca-ES" sz="16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ca-ES" sz="1600" dirty="0"/>
                        <a:t>ÓPTICA VISUAL AVANZADA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ca-ES" sz="16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282185">
                <a:tc>
                  <a:txBody>
                    <a:bodyPr/>
                    <a:lstStyle/>
                    <a:p>
                      <a:r>
                        <a:rPr lang="es-ES" sz="1600"/>
                        <a:t>NUEVAS TÉCNICAS DE COMPENSACIÓN VISUAL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smtClean="0"/>
                        <a:t>OB/OP</a:t>
                      </a:r>
                      <a:endParaRPr lang="ca-ES" sz="16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ca-ES" sz="16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ca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ca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 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 l="32848" t="41953" r="30977" b="36391"/>
          <a:stretch>
            <a:fillRect/>
          </a:stretch>
        </p:blipFill>
        <p:spPr bwMode="auto">
          <a:xfrm>
            <a:off x="4233166" y="4653136"/>
            <a:ext cx="4910834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/>
        </p:nvGraphicFramePr>
        <p:xfrm>
          <a:off x="0" y="0"/>
          <a:ext cx="9144000" cy="698924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493773">
                <a:tc gridSpan="2">
                  <a:txBody>
                    <a:bodyPr/>
                    <a:lstStyle/>
                    <a:p>
                      <a:pPr algn="ctr"/>
                      <a:r>
                        <a:rPr lang="es-ES" sz="1200" b="1"/>
                        <a:t>ASIGNATURAS OPTATIVAS </a:t>
                      </a:r>
                      <a:endParaRPr lang="es-ES" sz="1200"/>
                    </a:p>
                    <a:p>
                      <a:pPr algn="ctr"/>
                      <a:r>
                        <a:rPr lang="es-ES" sz="1200" b="1"/>
                        <a:t>OFERTADAS DENTRO DEL PROGRAMA FORMATIVO COMÚN BIOMEDICINA Y TECNOLOGÍAS PARA LA VIDA</a:t>
                      </a:r>
                      <a:endParaRPr lang="es-ES" sz="12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a-ES"/>
                    </a:p>
                  </a:txBody>
                  <a:tcPr/>
                </a:tc>
              </a:tr>
              <a:tr h="436026">
                <a:tc>
                  <a:txBody>
                    <a:bodyPr/>
                    <a:lstStyle/>
                    <a:p>
                      <a:r>
                        <a:rPr lang="ca-ES" sz="1200"/>
                        <a:t>SEÑALIZACIÓN INTRA E INTERCELULAR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FUNDAMENTOS FARMACOLÓGICOS PARA EL DISEÑO DE NUEVOS MEDICAMENTOS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020">
                <a:tc>
                  <a:txBody>
                    <a:bodyPr/>
                    <a:lstStyle/>
                    <a:p>
                      <a:r>
                        <a:rPr lang="ca-ES" sz="1200"/>
                        <a:t>AVANCES EN NEUROCIENCIAS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GENÉTICA HUMANA: DIAGNÓSTICO GENÉTICO Y REPRODUCCIÓN ASISTIDA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54040">
                <a:tc>
                  <a:txBody>
                    <a:bodyPr/>
                    <a:lstStyle/>
                    <a:p>
                      <a:r>
                        <a:rPr lang="es-ES" sz="1200"/>
                        <a:t>MODELOS DE INVESTIGACIÓN BÁSICA EN EL ESTUDIO DE ENFERMEDADES: DE LA BIOFÍSICA A LA PATOLOGÍA DE LOS CANALES IÓNICOS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MODELOS DE INVESTIGACIÓN BÁSICA EN EL ESTUDIO DE ENFERMEDADES: ENFERMEDADES NEURODEGENERATIVAS DE LA RETINA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es-ES" sz="1200"/>
                        <a:t>NUTRICIÓN EN LA SALUD Y EN LA ENFERMEDAD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CÉLULAS MADRE Y MEDICINA REGENERATIVA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AUDIOLOGÍA CLÍNICA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MODELOS ANIMALES EN EXPERIMENTACIÓN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020">
                <a:tc>
                  <a:txBody>
                    <a:bodyPr/>
                    <a:lstStyle/>
                    <a:p>
                      <a:r>
                        <a:rPr lang="ca-ES" sz="1200"/>
                        <a:t>TÉCNICAS FUNCIONALES DE DIAGNÓSTICO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INTRODUCCIÓN A TÉCNICAS AVANZADAS DE ANÁLISIS MOLECULAR Y DIAGNÓSTICO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es-ES" sz="1200"/>
                        <a:t>AVANCES EN TÉCNICAS CELULARES Y TISULARES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AVANCES EN CULTIVOS CELULARES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020">
                <a:tc>
                  <a:txBody>
                    <a:bodyPr/>
                    <a:lstStyle/>
                    <a:p>
                      <a:r>
                        <a:rPr lang="ca-ES" sz="1200"/>
                        <a:t>MOLE – ANALISIS CLINICOS: BIOQUIMICOS Y MICROBIOLOGICOS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LABORATORIO DE BIOTECNOLOGIA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MODIFICACIÓN GENÉTICA DE ORGANISMOS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ANÁLISIS ESTRUCTURAL Y FUNCIONAL DE PROTEÍNAS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020">
                <a:tc>
                  <a:txBody>
                    <a:bodyPr/>
                    <a:lstStyle/>
                    <a:p>
                      <a:r>
                        <a:rPr lang="ca-ES" sz="1200"/>
                        <a:t>PROTEÓMICA Y GENÓMICA FUNCIONAL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MARCADORES MOLECULARES Y SUS APLICACIONES EN CIENCIAS DE LA VIDA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MICROBIOLOGÍA MOLECULAR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SEÑALIZACIÓN Y REGULACIÓN DE LA EXPRESIÓN GÉNICA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2575">
                <a:tc>
                  <a:txBody>
                    <a:bodyPr/>
                    <a:lstStyle/>
                    <a:p>
                      <a:r>
                        <a:rPr lang="es-ES" sz="1200"/>
                        <a:t>INGENIERÍA DE PROTEÍNAS Y DISEÑO MOLECULAR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200"/>
                        <a:t>LA FACTORÍA CELULAR: INGENIERÍA Y FARMACOGNOSIA DE PRODUCTOS NATURALES BIOACTIVOS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BIOTECNOLOGÍA AGRÍCOLA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BIOTECNOLOGÍA DE ALIMENTOS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BIOTECNOLOGÍA AMBIENTAL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TRANSFORMACIONES BIOORGÁNICAS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SÍNTESIS CON COMPUESTOS ORGANOMETÁLICOS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METODOLOGÍAS EN SÍNTESIS ASIMÉTRICA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026">
                <a:tc>
                  <a:txBody>
                    <a:bodyPr/>
                    <a:lstStyle/>
                    <a:p>
                      <a:r>
                        <a:rPr lang="es-ES" sz="1200"/>
                        <a:t>SÍNTESIS EN FASE SÓLIDA, QUÍMICA COMBINATORIA Y ANÁLISIS DE ACTIVIDAD BIOLÓGICA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MATERIALES ORGÁNICOS AVANZADOS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026">
                <a:tc>
                  <a:txBody>
                    <a:bodyPr/>
                    <a:lstStyle/>
                    <a:p>
                      <a:r>
                        <a:rPr lang="es-ES" sz="1200"/>
                        <a:t>FUNDAMENTOS FARMACOLÓGICOS PARA EL DISEÑO DE NUEVOS MEDICAMENTOS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ANÁLISIS BIOORGÁNICO A TRAVÉS DE ESPECTROMETRÍA DE MASAS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020">
                <a:tc>
                  <a:txBody>
                    <a:bodyPr/>
                    <a:lstStyle/>
                    <a:p>
                      <a:r>
                        <a:rPr lang="es-ES" sz="1200"/>
                        <a:t>CATÁLISIS ASIMÉTRICA: ORGANOCATÁLISIS Y CATÁLISIS CON METALES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/>
                        <a:t>QUÍMICA FARMACÉUTICA INDUSTRIAL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86">
                <a:tc>
                  <a:txBody>
                    <a:bodyPr/>
                    <a:lstStyle/>
                    <a:p>
                      <a:r>
                        <a:rPr lang="ca-ES" sz="1200"/>
                        <a:t>RESONANCIA MAGNÉTICA NUCLEAR AVANZADA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a-ES" sz="1200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/>
        </p:nvGraphicFramePr>
        <p:xfrm>
          <a:off x="0" y="404664"/>
          <a:ext cx="9144001" cy="3312364"/>
        </p:xfrm>
        <a:graphic>
          <a:graphicData uri="http://schemas.openxmlformats.org/drawingml/2006/table">
            <a:tbl>
              <a:tblPr/>
              <a:tblGrid>
                <a:gridCol w="7694088"/>
                <a:gridCol w="450417"/>
                <a:gridCol w="435794"/>
                <a:gridCol w="563702"/>
              </a:tblGrid>
              <a:tr h="330794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200" b="1" dirty="0">
                          <a:latin typeface="Verdana"/>
                          <a:ea typeface="Calibri"/>
                          <a:cs typeface="Verdana"/>
                        </a:rPr>
                        <a:t>Nombre</a:t>
                      </a:r>
                      <a:endParaRPr lang="ca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ECTS</a:t>
                      </a:r>
                      <a:endParaRPr lang="ca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ca-ES" sz="90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 b="1">
                          <a:latin typeface="Verdana"/>
                          <a:ea typeface="Calibri"/>
                          <a:cs typeface="Verdana"/>
                        </a:rPr>
                        <a:t>Per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Fundamentos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 de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Visión</a:t>
                      </a:r>
                      <a:endParaRPr lang="ca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6.00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00" b="1" dirty="0">
                          <a:latin typeface="Verdana"/>
                          <a:ea typeface="Calibri"/>
                          <a:cs typeface="Verdana"/>
                        </a:rPr>
                        <a:t>OB</a:t>
                      </a:r>
                      <a:endParaRPr lang="ca-ES" sz="105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 dirty="0">
                          <a:latin typeface="Verdana"/>
                          <a:ea typeface="Calibri"/>
                          <a:cs typeface="Verdana"/>
                        </a:rPr>
                        <a:t>2SG</a:t>
                      </a:r>
                      <a:endParaRPr lang="ca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Docencia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 en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Ciencias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 de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Visión</a:t>
                      </a:r>
                      <a:endParaRPr lang="ca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 dirty="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Técnicas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Básicas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 de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Anatomía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Patológica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 Ocular</a:t>
                      </a:r>
                      <a:endParaRPr lang="ca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990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Técnicas Básicas de Laboratorio Aplicadas a la Investigación Ocular. 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 dirty="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6"/>
                        </a:rPr>
                        <a:t>Aplicaciones Informáticas para Oftalmología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990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Óptica Visual y Biofotónica: de aspectos prácticos de laboratorio a aplicaciones de interés clínico. 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8"/>
                        </a:rPr>
                        <a:t>Nuevas Técnicas de Diagnóstico de Glaucoma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4990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Metodología de la Investigación Neurobiológica en el Sistema Visual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5.00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2SG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0"/>
                        </a:rPr>
                        <a:t>Elementos Básicos de Investigación</a:t>
                      </a:r>
                      <a:endParaRPr lang="ca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5.00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Manejo de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Animales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Experimentación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 y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Técnicas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Alternativas</a:t>
                      </a:r>
                      <a:endParaRPr lang="ca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>
                          <a:latin typeface="Verdana"/>
                          <a:ea typeface="Calibri"/>
                          <a:cs typeface="Verdana"/>
                        </a:rPr>
                        <a:t>5.00</a:t>
                      </a:r>
                      <a:endParaRPr lang="ca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3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Técnicas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Básicas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 de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Laboratorio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Aplicadas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 a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Investigación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 Ocular</a:t>
                      </a:r>
                      <a:endParaRPr lang="ca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5.00</a:t>
                      </a:r>
                      <a:endParaRPr lang="ca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800" dirty="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s-ES" sz="1600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USC- Máster Universitario en Investigación en Ciencias de la visión </a:t>
            </a:r>
            <a:r>
              <a:rPr lang="es-ES" sz="1600" dirty="0" err="1" smtClean="0">
                <a:latin typeface="Arial" pitchFamily="34" charset="0"/>
                <a:ea typeface="Calibri" pitchFamily="34" charset="0"/>
                <a:cs typeface="Verdana" pitchFamily="34" charset="0"/>
              </a:rPr>
              <a:t>Amb</a:t>
            </a:r>
            <a:r>
              <a:rPr lang="es-ES" sz="1600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lang="es-ES" sz="1600" dirty="0" err="1" smtClean="0">
                <a:latin typeface="Arial" pitchFamily="34" charset="0"/>
                <a:ea typeface="Calibri" pitchFamily="34" charset="0"/>
                <a:cs typeface="Verdana" pitchFamily="34" charset="0"/>
              </a:rPr>
              <a:t>Vall</a:t>
            </a:r>
            <a:r>
              <a:rPr lang="es-ES" sz="1600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- Murcia-</a:t>
            </a:r>
            <a:r>
              <a:rPr lang="es-ES" sz="1600" dirty="0" err="1" smtClean="0">
                <a:latin typeface="Arial" pitchFamily="34" charset="0"/>
                <a:ea typeface="Calibri" pitchFamily="34" charset="0"/>
                <a:cs typeface="Verdana" pitchFamily="34" charset="0"/>
              </a:rPr>
              <a:t>Coimbra</a:t>
            </a:r>
            <a:r>
              <a:rPr lang="es-ES" sz="1600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-</a:t>
            </a:r>
            <a:r>
              <a:rPr lang="es-ES" sz="1600" dirty="0" err="1" smtClean="0">
                <a:latin typeface="Arial" pitchFamily="34" charset="0"/>
                <a:ea typeface="Calibri" pitchFamily="34" charset="0"/>
                <a:cs typeface="Verdana" pitchFamily="34" charset="0"/>
              </a:rPr>
              <a:t>Csic</a:t>
            </a:r>
            <a:endParaRPr kumimoji="0" lang="ca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P2031M01 </a:t>
            </a:r>
            <a:r>
              <a:rPr kumimoji="0" lang="ca-E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I: Curso de </a:t>
            </a:r>
            <a:r>
              <a:rPr kumimoji="0" lang="ca-E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Contenido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Metodológico</a:t>
            </a:r>
            <a:endParaRPr kumimoji="0" lang="ca-E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Taula 3"/>
          <p:cNvGraphicFramePr>
            <a:graphicFrameLocks noGrp="1"/>
          </p:cNvGraphicFramePr>
          <p:nvPr/>
        </p:nvGraphicFramePr>
        <p:xfrm>
          <a:off x="1" y="4005063"/>
          <a:ext cx="9143999" cy="2867553"/>
        </p:xfrm>
        <a:graphic>
          <a:graphicData uri="http://schemas.openxmlformats.org/drawingml/2006/table">
            <a:tbl>
              <a:tblPr/>
              <a:tblGrid>
                <a:gridCol w="6684194"/>
                <a:gridCol w="1000102"/>
                <a:gridCol w="772784"/>
                <a:gridCol w="686919"/>
              </a:tblGrid>
              <a:tr h="216025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b="1" dirty="0">
                          <a:latin typeface="Verdana"/>
                          <a:ea typeface="Calibri"/>
                          <a:cs typeface="Verdana"/>
                        </a:rPr>
                        <a:t>Nombre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ECTS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 b="1">
                          <a:latin typeface="Verdana"/>
                          <a:ea typeface="Calibri"/>
                          <a:cs typeface="Verdana"/>
                        </a:rPr>
                        <a:t>Cará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 b="1">
                          <a:latin typeface="Verdana"/>
                          <a:ea typeface="Calibri"/>
                          <a:cs typeface="Verdana"/>
                        </a:rPr>
                        <a:t>Perio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Cirugía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 Refractiva y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Calidad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 de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Visión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4"/>
                        </a:rPr>
                        <a:t>Fundamentos Físicos en Ciencias de Visión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5"/>
                        </a:rPr>
                        <a:t>Instrumentación, Análisis y Procesamiento de la Imagen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 dirty="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 dirty="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6"/>
                        </a:rPr>
                        <a:t>Modelado del Procesamiento Visual. 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7"/>
                        </a:rPr>
                        <a:t>Óptica Aplicada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8"/>
                        </a:rPr>
                        <a:t>Óptica Visual Avanzada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9"/>
                        </a:rPr>
                        <a:t>Principios de Aberrometría Ocular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41">
                <a:tc>
                  <a:txBody>
                    <a:bodyPr/>
                    <a:lstStyle/>
                    <a:p>
                      <a:pPr marL="7112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Fundamentos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Físicos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 de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Instrumentación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0"/>
                        </a:rPr>
                        <a:t>Oftálmica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050" dirty="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900" dirty="0">
                          <a:latin typeface="Verdana"/>
                          <a:ea typeface="Calibri"/>
                          <a:cs typeface="Verdana"/>
                        </a:rPr>
                        <a:t>1SG</a:t>
                      </a:r>
                      <a:endParaRPr lang="ca-ES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443" marR="7443" marT="7443" marB="744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3717032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P2031M02 </a:t>
            </a:r>
            <a:r>
              <a:rPr kumimoji="0" lang="ca-E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II: </a:t>
            </a:r>
            <a:r>
              <a:rPr kumimoji="0" lang="ca-E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Físico-Óptico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ula 8"/>
          <p:cNvGraphicFramePr>
            <a:graphicFrameLocks noGrp="1"/>
          </p:cNvGraphicFramePr>
          <p:nvPr/>
        </p:nvGraphicFramePr>
        <p:xfrm>
          <a:off x="0" y="620688"/>
          <a:ext cx="8964489" cy="2863827"/>
        </p:xfrm>
        <a:graphic>
          <a:graphicData uri="http://schemas.openxmlformats.org/drawingml/2006/table">
            <a:tbl>
              <a:tblPr/>
              <a:tblGrid>
                <a:gridCol w="7137167"/>
                <a:gridCol w="913661"/>
                <a:gridCol w="913661"/>
              </a:tblGrid>
              <a:tr h="324000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Actualización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 en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Patología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2"/>
                        </a:rPr>
                        <a:t>Coroidea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28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3"/>
                        </a:rPr>
                        <a:t>Biomateriales na laTerapéutica Ocular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28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4"/>
                        </a:rPr>
                        <a:t>Avances en el Tratamiento de la DMAE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20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Envejecimiento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Celular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 e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5"/>
                        </a:rPr>
                        <a:t>Visión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88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6"/>
                        </a:rPr>
                        <a:t>Inmunología Ocular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3067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Investigación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 Aplicada en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Ciencias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 de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7"/>
                        </a:rPr>
                        <a:t>Visión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28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8"/>
                        </a:rPr>
                        <a:t>Investigación Básica en el Sistema Visual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28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Melanoma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Uveal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: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Investigación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9"/>
                        </a:rPr>
                        <a:t> Clínica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dirty="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5" marR="6865" marT="6865" marB="686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74712"/>
            <a:ext cx="25619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P2031M03 </a:t>
            </a:r>
            <a:r>
              <a:rPr kumimoji="0" lang="ca-E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III: </a:t>
            </a:r>
            <a:r>
              <a:rPr kumimoji="0" lang="ca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Biomédico</a:t>
            </a:r>
            <a:endParaRPr kumimoji="0" lang="ca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Taula 10"/>
          <p:cNvGraphicFramePr>
            <a:graphicFrameLocks noGrp="1"/>
          </p:cNvGraphicFramePr>
          <p:nvPr/>
        </p:nvGraphicFramePr>
        <p:xfrm>
          <a:off x="0" y="4221088"/>
          <a:ext cx="8964488" cy="1565830"/>
        </p:xfrm>
        <a:graphic>
          <a:graphicData uri="http://schemas.openxmlformats.org/drawingml/2006/table">
            <a:tbl>
              <a:tblPr/>
              <a:tblGrid>
                <a:gridCol w="7270678"/>
                <a:gridCol w="894357"/>
                <a:gridCol w="799453"/>
              </a:tblGrid>
              <a:tr h="360040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0"/>
                        </a:rPr>
                        <a:t>Modelado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0"/>
                        </a:rPr>
                        <a:t> del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0"/>
                        </a:rPr>
                        <a:t>Procesamiento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0"/>
                        </a:rPr>
                        <a:t> Visual. </a:t>
                      </a:r>
                      <a:endParaRPr lang="ca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9470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1"/>
                        </a:rPr>
                        <a:t>Trasplantes de Tejidos en la Superficie Ocular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03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2"/>
                        </a:rPr>
                        <a:t>Psicofisiología de la Visión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3.00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017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Bases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Neurofisiológicas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 de la </a:t>
                      </a:r>
                      <a:r>
                        <a:rPr lang="ca-ES" sz="1600" u="sng" dirty="0" err="1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Percepción</a:t>
                      </a:r>
                      <a:r>
                        <a:rPr lang="ca-ES" sz="1600" u="sng" dirty="0">
                          <a:solidFill>
                            <a:srgbClr val="0000FF"/>
                          </a:solidFill>
                          <a:latin typeface="Verdana"/>
                          <a:ea typeface="Calibri"/>
                          <a:cs typeface="Verdana"/>
                          <a:hlinkClick r:id="rId13"/>
                        </a:rPr>
                        <a:t> Visual</a:t>
                      </a:r>
                      <a:endParaRPr lang="ca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>
                          <a:latin typeface="Verdana"/>
                          <a:ea typeface="Calibri"/>
                          <a:cs typeface="Verdana"/>
                        </a:rPr>
                        <a:t>5.00</a:t>
                      </a:r>
                      <a:endParaRPr lang="ca-E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600" dirty="0">
                          <a:latin typeface="Verdana"/>
                          <a:ea typeface="Calibri"/>
                          <a:cs typeface="Verdana"/>
                        </a:rPr>
                        <a:t>OP</a:t>
                      </a:r>
                      <a:endParaRPr lang="ca-E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789040"/>
            <a:ext cx="35923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P2031M04 </a:t>
            </a:r>
            <a:r>
              <a:rPr kumimoji="0" lang="ca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Módulo</a:t>
            </a:r>
            <a:r>
              <a:rPr kumimoji="0" lang="ca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IV: </a:t>
            </a:r>
            <a:r>
              <a:rPr kumimoji="0" lang="ca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Percepción</a:t>
            </a:r>
            <a:r>
              <a:rPr kumimoji="0" lang="ca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Visual</a:t>
            </a:r>
            <a:endParaRPr kumimoji="0" lang="ca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3" name="Taula 12"/>
          <p:cNvGraphicFramePr>
            <a:graphicFrameLocks noGrp="1"/>
          </p:cNvGraphicFramePr>
          <p:nvPr/>
        </p:nvGraphicFramePr>
        <p:xfrm>
          <a:off x="0" y="6425952"/>
          <a:ext cx="9144000" cy="432048"/>
        </p:xfrm>
        <a:graphic>
          <a:graphicData uri="http://schemas.openxmlformats.org/drawingml/2006/table">
            <a:tbl>
              <a:tblPr/>
              <a:tblGrid>
                <a:gridCol w="5580112"/>
                <a:gridCol w="1296144"/>
                <a:gridCol w="936104"/>
                <a:gridCol w="1331640"/>
              </a:tblGrid>
              <a:tr h="432048"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4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  <a:hlinkClick r:id="rId14"/>
                        </a:rPr>
                        <a:t>Trabajo de </a:t>
                      </a:r>
                      <a:r>
                        <a:rPr lang="ca-ES" sz="1400" b="1" u="sng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  <a:hlinkClick r:id="rId14"/>
                        </a:rPr>
                        <a:t>Fin</a:t>
                      </a:r>
                      <a:r>
                        <a:rPr lang="ca-ES" sz="1400" b="1" u="sng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  <a:hlinkClick r:id="rId14"/>
                        </a:rPr>
                        <a:t> de Máster</a:t>
                      </a:r>
                      <a:endParaRPr lang="ca-E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</a:rPr>
                        <a:t>30.00</a:t>
                      </a:r>
                      <a:endParaRPr lang="ca-E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4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</a:rPr>
                        <a:t>OB</a:t>
                      </a:r>
                      <a:endParaRPr lang="ca-ES" sz="20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53390" indent="-226695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2700020" algn="ctr"/>
                          <a:tab pos="5400040" algn="r"/>
                        </a:tabLst>
                      </a:pPr>
                      <a:r>
                        <a:rPr lang="ca-E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/>
                          <a:ea typeface="Calibri"/>
                          <a:cs typeface="Verdana"/>
                        </a:rPr>
                        <a:t>TFGM</a:t>
                      </a:r>
                      <a:endParaRPr lang="ca-ES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ula 1"/>
          <p:cNvGraphicFramePr>
            <a:graphicFrameLocks noGrp="1"/>
          </p:cNvGraphicFramePr>
          <p:nvPr/>
        </p:nvGraphicFramePr>
        <p:xfrm>
          <a:off x="0" y="2581118"/>
          <a:ext cx="9144000" cy="4276882"/>
        </p:xfrm>
        <a:graphic>
          <a:graphicData uri="http://schemas.openxmlformats.org/drawingml/2006/table">
            <a:tbl>
              <a:tblPr/>
              <a:tblGrid>
                <a:gridCol w="1031426"/>
                <a:gridCol w="8112574"/>
              </a:tblGrid>
              <a:tr h="1523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b="1" cap="al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Créditos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050" b="1" cap="all" dirty="0" smtClean="0">
                          <a:solidFill>
                            <a:srgbClr val="000000"/>
                          </a:solidFill>
                          <a:latin typeface="Arial"/>
                          <a:cs typeface="Times New Roman"/>
                        </a:rPr>
                        <a:t>ASIGNATURA OPTATIVES</a:t>
                      </a:r>
                      <a:endParaRPr lang="ca-ES" sz="1200" b="1" cap="all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Actualización en el diagnóstico y el tratamiento de las enfermedades de la superficie ocular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Actualización en patología coroidea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Avances en el diagnóstico y el tratamiento clínico y experimental de las inflamaciones oculares (uveítis y escleritis)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Avances en terapia anti-glaucomatosa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Bases neurofisiológicas de la percepción visual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Biomateriales en la terapéutica ocular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Cirugía del segmento anterior y calidad de visión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Envejecimiento celular y visión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Fundamentos físicos de la instrumentación oftálmica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Inmunología ocular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Instrumentación, análisis y procesamiento de imagen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Investigación aplicada de las patologías retinianas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Investigación básica y clínica en ortoqueratología avanzada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Melanoma uveal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Modelado del procesamiento visual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Modelos experimentales de investigación en el sistema visual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Neurofisiología visual básica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Neurofisiología visual clínica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Nuevas técnicas de diagnóstico de glaucoma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Óptica visual avanzada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Óptica visual y biofotónica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Principios de aberrometría ocular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Psicofisiología de la visión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Trasplantes de tejidos en la superficie ocular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4888" marR="1488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46182"/>
            <a:ext cx="3779912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es-ES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SEMESTRE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Módulo: obligatorio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Módulo: Optativo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2.º SEMESTRE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Módulo: Optativo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Módulo: Trabajo Fin de Máster 30</a:t>
            </a:r>
            <a:r>
              <a:rPr kumimoji="0" lang="es-E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ECTS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s-ES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Valladolid.- IOBA (60)  MÁSTER EN INVESTIGACIÓN EN CIENCIAS DE LA VISIÓN </a:t>
            </a:r>
            <a:endParaRPr lang="ca-ES" sz="2800" dirty="0" smtClean="0">
              <a:latin typeface="Arial" pitchFamily="34" charset="0"/>
            </a:endParaRPr>
          </a:p>
        </p:txBody>
      </p:sp>
      <p:graphicFrame>
        <p:nvGraphicFramePr>
          <p:cNvPr id="6" name="Taula 5"/>
          <p:cNvGraphicFramePr>
            <a:graphicFrameLocks noGrp="1"/>
          </p:cNvGraphicFramePr>
          <p:nvPr/>
        </p:nvGraphicFramePr>
        <p:xfrm>
          <a:off x="3347864" y="980728"/>
          <a:ext cx="6444208" cy="1723887"/>
        </p:xfrm>
        <a:graphic>
          <a:graphicData uri="http://schemas.openxmlformats.org/drawingml/2006/table">
            <a:tbl>
              <a:tblPr/>
              <a:tblGrid>
                <a:gridCol w="990010"/>
                <a:gridCol w="5454198"/>
              </a:tblGrid>
              <a:tr h="1851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cap="al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Créditos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100" b="1" cap="all" dirty="0" smtClean="0">
                          <a:solidFill>
                            <a:srgbClr val="000000"/>
                          </a:solidFill>
                          <a:latin typeface="Arial"/>
                          <a:cs typeface="Times New Roman"/>
                        </a:rPr>
                        <a:t>ASIGNATURAS OPTATIVAS</a:t>
                      </a:r>
                      <a:endParaRPr lang="ca-ES" sz="1200" b="1" cap="all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Avances en el tratamiento de la degeneración macular asociada a la edad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Elementos básicos de la investigación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Metodología de la investigación neurobiológica en el sistema visual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Modelos experimentales de investigación en DMAE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Óptica aplicada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Técnicas básicas de laboratorio aplicadas a la investigación ocular – II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Técnicas básicas de laboratorio aplicadas a la investigación ocular - I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ca-ES" sz="12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Técnicas diagnósticas en oftalmología experimental</a:t>
                      </a:r>
                      <a:endParaRPr lang="ca-ES" sz="12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ula 6"/>
          <p:cNvGraphicFramePr>
            <a:graphicFrameLocks noGrp="1"/>
          </p:cNvGraphicFramePr>
          <p:nvPr/>
        </p:nvGraphicFramePr>
        <p:xfrm>
          <a:off x="2555776" y="548680"/>
          <a:ext cx="4465653" cy="352751"/>
        </p:xfrm>
        <a:graphic>
          <a:graphicData uri="http://schemas.openxmlformats.org/drawingml/2006/table">
            <a:tbl>
              <a:tblPr/>
              <a:tblGrid>
                <a:gridCol w="1080120"/>
                <a:gridCol w="3385533"/>
              </a:tblGrid>
              <a:tr h="1851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50" b="1" cap="al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Créditos</a:t>
                      </a:r>
                      <a:endParaRPr lang="ca-ES" sz="11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050" b="1" cap="all" dirty="0" smtClean="0">
                          <a:solidFill>
                            <a:srgbClr val="000000"/>
                          </a:solidFill>
                          <a:latin typeface="Arial"/>
                          <a:cs typeface="Times New Roman"/>
                        </a:rPr>
                        <a:t>ASIGNATURA OBLIGATORIA</a:t>
                      </a:r>
                      <a:endParaRPr lang="ca-ES" sz="1100" b="1" cap="all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9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ca-ES" sz="110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Fundamentos de la visión</a:t>
                      </a:r>
                      <a:endParaRPr lang="ca-ES" sz="1100" dirty="0">
                        <a:latin typeface="Times New Roman"/>
                        <a:ea typeface="Times New Roman"/>
                      </a:endParaRPr>
                    </a:p>
                  </a:txBody>
                  <a:tcPr marL="18089" marR="1808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680497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PLAN DE </a:t>
            </a:r>
            <a:r>
              <a:rPr kumimoji="0" lang="ca-E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ESTUDIOS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                                                                            CRÉDITOS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0338" algn="ctr"/>
                <a:tab pos="5400675" algn="r"/>
              </a:tabLst>
            </a:pPr>
            <a:endParaRPr kumimoji="0" lang="ca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Desarrollo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personal de un programa de estudio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teórico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sobre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ciencias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la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visión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    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5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Verdana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Asistencia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durante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el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período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formación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a las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actividades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docentes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seminarios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organizados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por el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IOBA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, el Hospital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Universitario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la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Universidad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Valladolid   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5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Verdana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Asistencia a las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consultas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la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unidad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del Instituto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Universitario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Oftalmobiología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Aplicada (IOBA)    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40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Verdana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2700338" algn="ctr"/>
                <a:tab pos="5400675" algn="r"/>
              </a:tabLst>
            </a:pP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Seminarios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investigación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y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reuniones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laboratorio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la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unidad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optometría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. Trabajo </a:t>
            </a:r>
            <a:r>
              <a:rPr kumimoji="0" lang="ca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fin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 de Máster.    </a:t>
            </a: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Verdana" pitchFamily="34" charset="0"/>
              </a:rPr>
              <a:t>10</a:t>
            </a:r>
            <a:endParaRPr kumimoji="0" lang="ca-E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s-ES" dirty="0" smtClean="0">
                <a:latin typeface="Arial" pitchFamily="34" charset="0"/>
                <a:ea typeface="Calibri" pitchFamily="34" charset="0"/>
                <a:cs typeface="Verdana" pitchFamily="34" charset="0"/>
              </a:rPr>
              <a:t>Valladolid.- IOBA (60)  </a:t>
            </a:r>
            <a:r>
              <a:rPr lang="es-ES" dirty="0" smtClean="0"/>
              <a:t>MÁSTER EN OPTOMETRÍA Y CIENCIAS DE LA VISIÓN- Propi-1-4 </a:t>
            </a:r>
            <a:r>
              <a:rPr lang="es-ES" dirty="0" err="1" smtClean="0"/>
              <a:t>est</a:t>
            </a:r>
            <a:endParaRPr lang="ca-ES" sz="28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0466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Máster Universitario en Investigación en Ciencias de la Visión (No </a:t>
            </a:r>
            <a:r>
              <a:rPr lang="es-ES" b="1" dirty="0" err="1" smtClean="0"/>
              <a:t>info</a:t>
            </a:r>
            <a:r>
              <a:rPr lang="es-ES" b="1" dirty="0" smtClean="0"/>
              <a:t>.- </a:t>
            </a:r>
            <a:r>
              <a:rPr lang="es-ES" b="1" dirty="0" err="1" smtClean="0"/>
              <a:t>Amb</a:t>
            </a:r>
            <a:r>
              <a:rPr lang="es-ES" b="1" dirty="0" smtClean="0"/>
              <a:t> </a:t>
            </a:r>
            <a:r>
              <a:rPr lang="es-ES" b="1" dirty="0" err="1" smtClean="0"/>
              <a:t>Vall</a:t>
            </a:r>
            <a:r>
              <a:rPr lang="es-ES" b="1" dirty="0" smtClean="0"/>
              <a:t>, USC, CSIC,…)</a:t>
            </a:r>
            <a:endParaRPr lang="es-ES" b="1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Murcia (60)</a:t>
            </a:r>
            <a:endParaRPr lang="es-ES" b="1" dirty="0"/>
          </a:p>
        </p:txBody>
      </p:sp>
      <p:sp>
        <p:nvSpPr>
          <p:cNvPr id="4" name="Rectangle 3"/>
          <p:cNvSpPr/>
          <p:nvPr/>
        </p:nvSpPr>
        <p:spPr>
          <a:xfrm>
            <a:off x="0" y="908720"/>
            <a:ext cx="4280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Máster Universitario en Optometría Clínica</a:t>
            </a:r>
            <a:endParaRPr lang="es-ES" b="1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4438853"/>
            <a:ext cx="8354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a-ES" b="1" dirty="0" smtClean="0"/>
              <a:t>Máster en </a:t>
            </a:r>
            <a:r>
              <a:rPr lang="es-ES" b="1" dirty="0" smtClean="0"/>
              <a:t>Técnicas Ópticas y Optométricas Avanzadas en Oftalmología Clínica (Propio)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a-ES" b="1" dirty="0" smtClean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5059050"/>
            <a:ext cx="853682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Instrumentación en la clínica oftalmológica</a:t>
            </a:r>
          </a:p>
          <a:p>
            <a:r>
              <a:rPr lang="es-ES" dirty="0" smtClean="0"/>
              <a:t>Caracterización y medida avanzada de la calidad visual del ojo</a:t>
            </a:r>
          </a:p>
          <a:p>
            <a:r>
              <a:rPr lang="es-ES" dirty="0" smtClean="0"/>
              <a:t>Técnicas ópticas y optométricas avanzadas aplicadas a la cirugía de la córnea</a:t>
            </a:r>
          </a:p>
          <a:p>
            <a:r>
              <a:rPr lang="es-ES" dirty="0" smtClean="0"/>
              <a:t>Técnicas ópticas y optométricas avanzadas aplicadas a la cirugía del cristalino </a:t>
            </a:r>
          </a:p>
          <a:p>
            <a:r>
              <a:rPr lang="es-ES" dirty="0" smtClean="0"/>
              <a:t>Tópicos avanzados en óptica fisiológica y oftalmología clínica</a:t>
            </a:r>
          </a:p>
          <a:p>
            <a:r>
              <a:rPr lang="es-ES" dirty="0" smtClean="0"/>
              <a:t>Prácticas Clínicas y trabajo final 					30.0 ECTS </a:t>
            </a:r>
            <a:endParaRPr lang="ca-E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51244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570263" cy="680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393" y="4841776"/>
            <a:ext cx="424360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716016" y="260648"/>
            <a:ext cx="4280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Máster Universitario en Optometría Clínica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5508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err="1" smtClean="0"/>
              <a:t>Ulster</a:t>
            </a:r>
            <a:r>
              <a:rPr lang="es-ES" b="1" dirty="0" smtClean="0"/>
              <a:t>   </a:t>
            </a:r>
            <a:r>
              <a:rPr lang="es-ES" b="1" dirty="0" err="1" smtClean="0"/>
              <a:t>Clinical</a:t>
            </a:r>
            <a:r>
              <a:rPr lang="es-ES" b="1" dirty="0" smtClean="0"/>
              <a:t> visual </a:t>
            </a:r>
            <a:r>
              <a:rPr lang="es-ES" b="1" dirty="0" err="1" smtClean="0"/>
              <a:t>science</a:t>
            </a:r>
            <a:endParaRPr lang="es-ES" b="1" dirty="0" smtClean="0"/>
          </a:p>
          <a:p>
            <a:r>
              <a:rPr lang="es-ES" b="1" dirty="0" err="1" smtClean="0"/>
              <a:t>MSc</a:t>
            </a:r>
            <a:r>
              <a:rPr lang="es-ES" b="1" dirty="0" smtClean="0"/>
              <a:t>  5 semestres, 2 </a:t>
            </a:r>
            <a:r>
              <a:rPr lang="es-ES" b="1" dirty="0" err="1" smtClean="0"/>
              <a:t>anys</a:t>
            </a:r>
            <a:r>
              <a:rPr lang="es-ES" b="1" dirty="0" smtClean="0"/>
              <a:t> (180 </a:t>
            </a:r>
            <a:r>
              <a:rPr lang="es-ES" b="1" dirty="0" err="1" smtClean="0"/>
              <a:t>points</a:t>
            </a:r>
            <a:r>
              <a:rPr lang="es-ES" b="1" dirty="0" smtClean="0"/>
              <a:t>??)—ON LINE</a:t>
            </a:r>
            <a:endParaRPr lang="es-ES" b="1" dirty="0"/>
          </a:p>
        </p:txBody>
      </p:sp>
      <p:sp>
        <p:nvSpPr>
          <p:cNvPr id="3" name="Rectangle 2"/>
          <p:cNvSpPr/>
          <p:nvPr/>
        </p:nvSpPr>
        <p:spPr>
          <a:xfrm>
            <a:off x="0" y="1064925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Year 1 </a:t>
            </a:r>
            <a:br>
              <a:rPr lang="en-US" dirty="0" smtClean="0"/>
            </a:br>
            <a:r>
              <a:rPr lang="en-US" dirty="0" smtClean="0"/>
              <a:t>In the first semester, students have a choice of a 30 credit Vision Science module in an area of their interest and also have an introduction to good research practice in the 15 credit Ethics &amp; Research Governance in Healthcare Science module. In the second semester, students build upon critical thinking skills to complete the 30 credit module Evidence-based Healthcare Practice module.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Year 2 </a:t>
            </a:r>
            <a:br>
              <a:rPr lang="en-US" dirty="0" smtClean="0"/>
            </a:br>
            <a:r>
              <a:rPr lang="en-US" dirty="0" smtClean="0"/>
              <a:t>In the first semester of the second academic year, the student completes another 30 credit Vision Science module of their choosing, and also completes a 15 credit Research Design &amp; Statistics module, to prepare them for their future research project.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Vision Science modules on offer include: </a:t>
            </a:r>
            <a:br>
              <a:rPr lang="en-US" dirty="0" smtClean="0"/>
            </a:br>
            <a:r>
              <a:rPr lang="en-US" dirty="0" smtClean="0"/>
              <a:t>• Age-related Macular Degeneration: Assessment &amp; Management </a:t>
            </a:r>
            <a:br>
              <a:rPr lang="en-US" dirty="0" smtClean="0"/>
            </a:br>
            <a:r>
              <a:rPr lang="en-US" dirty="0" smtClean="0"/>
              <a:t>• Glaucoma Diagnosis &amp; Management </a:t>
            </a:r>
            <a:br>
              <a:rPr lang="en-US" dirty="0" smtClean="0"/>
            </a:br>
            <a:r>
              <a:rPr lang="en-US" dirty="0" smtClean="0"/>
              <a:t>• Visual electrophysiology &amp; Retinal Imaging </a:t>
            </a:r>
            <a:endParaRPr lang="ca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Cardiff-- </a:t>
            </a:r>
            <a:r>
              <a:rPr lang="ca-ES" b="1" dirty="0" err="1" smtClean="0"/>
              <a:t>Clinical</a:t>
            </a:r>
            <a:r>
              <a:rPr lang="ca-ES" b="1" dirty="0" smtClean="0"/>
              <a:t> </a:t>
            </a:r>
            <a:r>
              <a:rPr lang="ca-ES" b="1" dirty="0" err="1" smtClean="0"/>
              <a:t>Optometry</a:t>
            </a:r>
            <a:endParaRPr lang="ca-ES" b="1" dirty="0" smtClean="0"/>
          </a:p>
          <a:p>
            <a:endParaRPr lang="es-ES" b="1" dirty="0" smtClean="0"/>
          </a:p>
          <a:p>
            <a:r>
              <a:rPr lang="es-ES" b="1" dirty="0" err="1" smtClean="0"/>
              <a:t>MSc</a:t>
            </a:r>
            <a:r>
              <a:rPr lang="es-ES" b="1" dirty="0" smtClean="0"/>
              <a:t>  </a:t>
            </a:r>
            <a:r>
              <a:rPr lang="en-US" b="1" dirty="0" smtClean="0"/>
              <a:t>180 credits; to include a research project --</a:t>
            </a:r>
            <a:r>
              <a:rPr lang="es-ES" b="1" dirty="0" smtClean="0"/>
              <a:t>ON LINE + </a:t>
            </a:r>
            <a:r>
              <a:rPr lang="es-ES" b="1" dirty="0" err="1" smtClean="0"/>
              <a:t>practical</a:t>
            </a:r>
            <a:r>
              <a:rPr lang="es-ES" b="1" dirty="0" smtClean="0"/>
              <a:t> </a:t>
            </a:r>
            <a:r>
              <a:rPr lang="es-ES" b="1" dirty="0" err="1" smtClean="0"/>
              <a:t>trainning</a:t>
            </a:r>
            <a:endParaRPr lang="es-ES" b="1" dirty="0"/>
          </a:p>
        </p:txBody>
      </p:sp>
      <p:sp>
        <p:nvSpPr>
          <p:cNvPr id="3" name="Rectangle 2"/>
          <p:cNvSpPr/>
          <p:nvPr/>
        </p:nvSpPr>
        <p:spPr>
          <a:xfrm>
            <a:off x="0" y="2333685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Available Modules: </a:t>
            </a:r>
          </a:p>
          <a:p>
            <a:r>
              <a:rPr lang="en-US" dirty="0" smtClean="0"/>
              <a:t>23 modules available including:</a:t>
            </a:r>
          </a:p>
          <a:p>
            <a:r>
              <a:rPr lang="en-US" dirty="0" smtClean="0"/>
              <a:t>Low vision </a:t>
            </a:r>
          </a:p>
          <a:p>
            <a:r>
              <a:rPr lang="en-US" dirty="0" smtClean="0"/>
              <a:t>Acute eye care </a:t>
            </a:r>
          </a:p>
          <a:p>
            <a:r>
              <a:rPr lang="en-US" dirty="0" smtClean="0"/>
              <a:t>Management of tear film disorders </a:t>
            </a:r>
          </a:p>
          <a:p>
            <a:r>
              <a:rPr lang="en-US" dirty="0" smtClean="0"/>
              <a:t>Neurology for optometrists </a:t>
            </a:r>
          </a:p>
          <a:p>
            <a:r>
              <a:rPr lang="en-US" dirty="0" smtClean="0"/>
              <a:t>Imaging &amp; advanced instrumentation </a:t>
            </a:r>
          </a:p>
          <a:p>
            <a:r>
              <a:rPr lang="en-US" dirty="0" err="1" smtClean="0"/>
              <a:t>Paediatric</a:t>
            </a:r>
            <a:r>
              <a:rPr lang="en-US" dirty="0" smtClean="0"/>
              <a:t> optometry </a:t>
            </a:r>
          </a:p>
          <a:p>
            <a:r>
              <a:rPr lang="en-US" dirty="0" smtClean="0"/>
              <a:t>Clinical teaching for optometrists </a:t>
            </a:r>
          </a:p>
          <a:p>
            <a:r>
              <a:rPr lang="en-US" dirty="0" smtClean="0"/>
              <a:t>Leadership skills </a:t>
            </a:r>
          </a:p>
          <a:p>
            <a:r>
              <a:rPr lang="en-US" dirty="0" smtClean="0"/>
              <a:t>Optometry for Learning disabilities </a:t>
            </a:r>
          </a:p>
          <a:p>
            <a:r>
              <a:rPr lang="en-US" dirty="0" smtClean="0"/>
              <a:t>Glaucoma </a:t>
            </a:r>
          </a:p>
          <a:p>
            <a:r>
              <a:rPr lang="en-US" dirty="0" smtClean="0"/>
              <a:t>Research project </a:t>
            </a:r>
          </a:p>
          <a:p>
            <a:r>
              <a:rPr lang="en-US" dirty="0" smtClean="0"/>
              <a:t>Study skills </a:t>
            </a:r>
          </a:p>
          <a:p>
            <a:r>
              <a:rPr lang="en-US" dirty="0" smtClean="0"/>
              <a:t>Legal Aspects of Optometry </a:t>
            </a:r>
          </a:p>
          <a:p>
            <a:r>
              <a:rPr lang="en-US" dirty="0" smtClean="0"/>
              <a:t>Evidence based practice and clinical audit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arrodonit 1"/>
          <p:cNvSpPr/>
          <p:nvPr/>
        </p:nvSpPr>
        <p:spPr>
          <a:xfrm>
            <a:off x="395536" y="476672"/>
            <a:ext cx="8424936" cy="59766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Obligatorietat (50%-30 ECTS-15 setmanes):</a:t>
            </a:r>
          </a:p>
          <a:p>
            <a:r>
              <a:rPr lang="ca-ES" dirty="0" smtClean="0"/>
              <a:t>Matèries:</a:t>
            </a:r>
          </a:p>
          <a:p>
            <a:r>
              <a:rPr lang="ca-ES" dirty="0" smtClean="0"/>
              <a:t>- Bàsiques/fonamentals/ científiques/...</a:t>
            </a:r>
          </a:p>
          <a:p>
            <a:r>
              <a:rPr lang="ca-ES" dirty="0" smtClean="0"/>
              <a:t>-Optometria</a:t>
            </a:r>
          </a:p>
          <a:p>
            <a:r>
              <a:rPr lang="ca-ES" dirty="0" smtClean="0"/>
              <a:t>-Ciències de la visió</a:t>
            </a:r>
          </a:p>
          <a:p>
            <a:endParaRPr lang="ca-ES" dirty="0" smtClean="0"/>
          </a:p>
          <a:p>
            <a:r>
              <a:rPr lang="ca-ES" dirty="0" smtClean="0"/>
              <a:t>Temes:</a:t>
            </a:r>
          </a:p>
          <a:p>
            <a:r>
              <a:rPr lang="ca-ES" dirty="0" smtClean="0"/>
              <a:t>- Bàsiques/fonamentals/ científiques/...—</a:t>
            </a:r>
            <a:r>
              <a:rPr lang="ca-ES" dirty="0" smtClean="0">
                <a:solidFill>
                  <a:srgbClr val="00B050"/>
                </a:solidFill>
              </a:rPr>
              <a:t>Iniciació a la recerca</a:t>
            </a:r>
            <a:r>
              <a:rPr lang="ca-ES" dirty="0" smtClean="0"/>
              <a:t>, </a:t>
            </a:r>
            <a:r>
              <a:rPr lang="ca-ES" dirty="0" err="1" smtClean="0"/>
              <a:t>Cribratges</a:t>
            </a:r>
            <a:r>
              <a:rPr lang="ca-ES" dirty="0" smtClean="0"/>
              <a:t> visuals, </a:t>
            </a:r>
            <a:r>
              <a:rPr lang="ca-ES" dirty="0" smtClean="0">
                <a:solidFill>
                  <a:srgbClr val="00B050"/>
                </a:solidFill>
              </a:rPr>
              <a:t>epidemiologia, 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--Òptica ocular (aberracions)</a:t>
            </a:r>
            <a:r>
              <a:rPr lang="ca-ES" dirty="0" smtClean="0"/>
              <a:t>, imatge retinal, llàgrima</a:t>
            </a:r>
            <a:endParaRPr lang="ca-ES" dirty="0" smtClean="0">
              <a:solidFill>
                <a:srgbClr val="FF0000"/>
              </a:solidFill>
            </a:endParaRPr>
          </a:p>
          <a:p>
            <a:endParaRPr lang="ca-ES" dirty="0" smtClean="0">
              <a:solidFill>
                <a:srgbClr val="FF0000"/>
              </a:solidFill>
            </a:endParaRPr>
          </a:p>
          <a:p>
            <a:r>
              <a:rPr lang="ca-ES" dirty="0" smtClean="0"/>
              <a:t>-Optometria -Contactologia (</a:t>
            </a:r>
            <a:r>
              <a:rPr lang="ca-ES" dirty="0" smtClean="0">
                <a:solidFill>
                  <a:srgbClr val="FF0000"/>
                </a:solidFill>
              </a:rPr>
              <a:t>alteracions oculars, </a:t>
            </a:r>
            <a:r>
              <a:rPr lang="ca-ES" dirty="0" smtClean="0">
                <a:solidFill>
                  <a:srgbClr val="00B050"/>
                </a:solidFill>
              </a:rPr>
              <a:t>Adaptació LC especials</a:t>
            </a:r>
            <a:r>
              <a:rPr lang="ca-ES" dirty="0" smtClean="0"/>
              <a:t>), Optometria (</a:t>
            </a:r>
            <a:r>
              <a:rPr lang="ca-ES" dirty="0" smtClean="0">
                <a:solidFill>
                  <a:srgbClr val="FF0000"/>
                </a:solidFill>
              </a:rPr>
              <a:t>Infantil, Geriàtrica, Aspectes </a:t>
            </a:r>
            <a:r>
              <a:rPr lang="ca-ES" dirty="0" err="1" smtClean="0">
                <a:solidFill>
                  <a:srgbClr val="FF0000"/>
                </a:solidFill>
              </a:rPr>
              <a:t>opt</a:t>
            </a:r>
            <a:r>
              <a:rPr lang="ca-ES" dirty="0" smtClean="0">
                <a:solidFill>
                  <a:srgbClr val="FF0000"/>
                </a:solidFill>
              </a:rPr>
              <a:t>. cirurgia</a:t>
            </a:r>
            <a:r>
              <a:rPr lang="ca-ES" dirty="0" smtClean="0"/>
              <a:t>, </a:t>
            </a:r>
            <a:r>
              <a:rPr lang="ca-ES" dirty="0" smtClean="0">
                <a:solidFill>
                  <a:srgbClr val="00B050"/>
                </a:solidFill>
              </a:rPr>
              <a:t>tècniques diagnòstiques avançades/instrumentació per exàmens complementaris</a:t>
            </a:r>
            <a:r>
              <a:rPr lang="ca-ES" dirty="0" smtClean="0"/>
              <a:t>)</a:t>
            </a:r>
          </a:p>
          <a:p>
            <a:endParaRPr lang="ca-ES" dirty="0" smtClean="0"/>
          </a:p>
          <a:p>
            <a:r>
              <a:rPr lang="ca-ES" dirty="0" smtClean="0"/>
              <a:t>-Ciències de la visió- Patologia (</a:t>
            </a:r>
            <a:r>
              <a:rPr lang="ca-ES" dirty="0" smtClean="0">
                <a:solidFill>
                  <a:srgbClr val="FF0000"/>
                </a:solidFill>
              </a:rPr>
              <a:t>I </a:t>
            </a:r>
            <a:r>
              <a:rPr lang="ca-ES" dirty="0" err="1" smtClean="0">
                <a:solidFill>
                  <a:srgbClr val="FF0000"/>
                </a:solidFill>
              </a:rPr>
              <a:t>i</a:t>
            </a:r>
            <a:r>
              <a:rPr lang="ca-ES" dirty="0" smtClean="0">
                <a:solidFill>
                  <a:srgbClr val="FF0000"/>
                </a:solidFill>
              </a:rPr>
              <a:t> II</a:t>
            </a:r>
            <a:r>
              <a:rPr lang="ca-ES" dirty="0" smtClean="0"/>
              <a:t>), Farmacologia (</a:t>
            </a:r>
            <a:r>
              <a:rPr lang="ca-ES" dirty="0" smtClean="0">
                <a:solidFill>
                  <a:srgbClr val="FF0000"/>
                </a:solidFill>
              </a:rPr>
              <a:t>I </a:t>
            </a:r>
            <a:r>
              <a:rPr lang="ca-ES" dirty="0" err="1" smtClean="0">
                <a:solidFill>
                  <a:srgbClr val="FF0000"/>
                </a:solidFill>
              </a:rPr>
              <a:t>i</a:t>
            </a:r>
            <a:r>
              <a:rPr lang="ca-ES" dirty="0" smtClean="0">
                <a:solidFill>
                  <a:srgbClr val="FF0000"/>
                </a:solidFill>
              </a:rPr>
              <a:t> II</a:t>
            </a:r>
            <a:r>
              <a:rPr lang="ca-ES" dirty="0" smtClean="0"/>
              <a:t>), </a:t>
            </a:r>
            <a:r>
              <a:rPr lang="ca-ES" dirty="0" smtClean="0">
                <a:solidFill>
                  <a:srgbClr val="FF0000"/>
                </a:solidFill>
              </a:rPr>
              <a:t>percepció visual </a:t>
            </a:r>
            <a:r>
              <a:rPr lang="ca-ES" dirty="0" smtClean="0">
                <a:solidFill>
                  <a:schemeClr val="tx1"/>
                </a:solidFill>
              </a:rPr>
              <a:t>neurofisiologia...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arrodonit 2"/>
          <p:cNvSpPr/>
          <p:nvPr/>
        </p:nvSpPr>
        <p:spPr>
          <a:xfrm>
            <a:off x="755576" y="476672"/>
            <a:ext cx="7920880" cy="5904656"/>
          </a:xfrm>
          <a:prstGeom prst="roundRect">
            <a:avLst>
              <a:gd name="adj" fmla="val 558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a-ES" dirty="0" smtClean="0"/>
              <a:t>Optatives /especialització ( 15 </a:t>
            </a:r>
            <a:r>
              <a:rPr lang="ca-ES" dirty="0" err="1" smtClean="0"/>
              <a:t>ECTS</a:t>
            </a:r>
            <a:r>
              <a:rPr lang="ca-ES" dirty="0" smtClean="0"/>
              <a:t>, 7 setmanes full o 15 setmanes </a:t>
            </a:r>
            <a:r>
              <a:rPr lang="ca-ES" dirty="0" err="1" smtClean="0"/>
              <a:t>half</a:t>
            </a:r>
            <a:r>
              <a:rPr lang="ca-ES" dirty="0" smtClean="0"/>
              <a:t>)</a:t>
            </a:r>
          </a:p>
          <a:p>
            <a:r>
              <a:rPr lang="ca-ES" dirty="0" smtClean="0"/>
              <a:t>-Assignatures:</a:t>
            </a:r>
          </a:p>
          <a:p>
            <a:r>
              <a:rPr lang="ca-ES" dirty="0" smtClean="0"/>
              <a:t>	- </a:t>
            </a:r>
            <a:r>
              <a:rPr lang="ca-ES" dirty="0" smtClean="0">
                <a:solidFill>
                  <a:srgbClr val="00B050"/>
                </a:solidFill>
              </a:rPr>
              <a:t>Visió i esport 3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-Implicacions </a:t>
            </a:r>
            <a:r>
              <a:rPr lang="ca-ES" dirty="0" err="1" smtClean="0">
                <a:solidFill>
                  <a:srgbClr val="00B050"/>
                </a:solidFill>
              </a:rPr>
              <a:t>opt</a:t>
            </a:r>
            <a:r>
              <a:rPr lang="ca-ES" dirty="0" smtClean="0">
                <a:solidFill>
                  <a:srgbClr val="00B050"/>
                </a:solidFill>
              </a:rPr>
              <a:t> en aprenentatge,.. 3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-Tècniques d’imatge en salut visual 4.5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</a:t>
            </a:r>
            <a:r>
              <a:rPr lang="ca-ES" dirty="0" err="1" smtClean="0">
                <a:solidFill>
                  <a:srgbClr val="00B050"/>
                </a:solidFill>
              </a:rPr>
              <a:t>Tèc</a:t>
            </a:r>
            <a:r>
              <a:rPr lang="ca-ES" dirty="0" smtClean="0">
                <a:solidFill>
                  <a:srgbClr val="00B050"/>
                </a:solidFill>
              </a:rPr>
              <a:t> de </a:t>
            </a:r>
            <a:r>
              <a:rPr lang="ca-ES" dirty="0" err="1" smtClean="0">
                <a:solidFill>
                  <a:srgbClr val="00B050"/>
                </a:solidFill>
              </a:rPr>
              <a:t>Rehab</a:t>
            </a:r>
            <a:r>
              <a:rPr lang="ca-ES" dirty="0" smtClean="0">
                <a:solidFill>
                  <a:srgbClr val="00B050"/>
                </a:solidFill>
              </a:rPr>
              <a:t> en baixa visió 6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-Adaptació LC especials</a:t>
            </a:r>
            <a:endParaRPr lang="ca-ES" strike="sngStrike" dirty="0" smtClean="0">
              <a:solidFill>
                <a:srgbClr val="00B050"/>
              </a:solidFill>
            </a:endParaRPr>
          </a:p>
          <a:p>
            <a:r>
              <a:rPr lang="ca-ES" dirty="0" smtClean="0">
                <a:solidFill>
                  <a:srgbClr val="00B050"/>
                </a:solidFill>
              </a:rPr>
              <a:t>	- Optometria lligada la cirurgia de l’ull (refractiva, del cristal·lí,…) 4.5</a:t>
            </a:r>
          </a:p>
          <a:p>
            <a:endParaRPr lang="ca-ES" dirty="0" smtClean="0">
              <a:solidFill>
                <a:srgbClr val="00B050"/>
              </a:solidFill>
            </a:endParaRPr>
          </a:p>
          <a:p>
            <a:r>
              <a:rPr lang="ca-ES" dirty="0" smtClean="0">
                <a:solidFill>
                  <a:srgbClr val="00B050"/>
                </a:solidFill>
              </a:rPr>
              <a:t>	-</a:t>
            </a:r>
            <a:r>
              <a:rPr lang="ca-ES" dirty="0" err="1" smtClean="0">
                <a:solidFill>
                  <a:srgbClr val="00B050"/>
                </a:solidFill>
              </a:rPr>
              <a:t>Biointerfases</a:t>
            </a:r>
            <a:r>
              <a:rPr lang="ca-ES" dirty="0" smtClean="0">
                <a:solidFill>
                  <a:srgbClr val="00B050"/>
                </a:solidFill>
              </a:rPr>
              <a:t> 3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-Biologia molecular de l’ull 3</a:t>
            </a:r>
          </a:p>
          <a:p>
            <a:r>
              <a:rPr lang="ca-ES" dirty="0" smtClean="0">
                <a:solidFill>
                  <a:srgbClr val="FF0000"/>
                </a:solidFill>
              </a:rPr>
              <a:t>	-Micro,...</a:t>
            </a:r>
            <a:endParaRPr lang="ca-ES" dirty="0" smtClean="0">
              <a:solidFill>
                <a:srgbClr val="00B050"/>
              </a:solidFill>
            </a:endParaRPr>
          </a:p>
          <a:p>
            <a:endParaRPr lang="es-ES" dirty="0" smtClean="0">
              <a:solidFill>
                <a:srgbClr val="00B050"/>
              </a:solidFill>
            </a:endParaRPr>
          </a:p>
          <a:p>
            <a:r>
              <a:rPr lang="es-ES" dirty="0" smtClean="0">
                <a:solidFill>
                  <a:srgbClr val="00B050"/>
                </a:solidFill>
              </a:rPr>
              <a:t>	</a:t>
            </a:r>
            <a:r>
              <a:rPr lang="es-ES" dirty="0" smtClean="0">
                <a:solidFill>
                  <a:schemeClr val="tx1"/>
                </a:solidFill>
              </a:rPr>
              <a:t>-</a:t>
            </a:r>
            <a:r>
              <a:rPr lang="es-ES" dirty="0" err="1" smtClean="0">
                <a:solidFill>
                  <a:schemeClr val="tx1"/>
                </a:solidFill>
              </a:rPr>
              <a:t>fotografia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tècnica</a:t>
            </a:r>
            <a:r>
              <a:rPr lang="es-ES" dirty="0" smtClean="0">
                <a:solidFill>
                  <a:schemeClr val="tx1"/>
                </a:solidFill>
              </a:rPr>
              <a:t> (per/en </a:t>
            </a:r>
            <a:r>
              <a:rPr lang="es-ES" dirty="0" err="1" smtClean="0">
                <a:solidFill>
                  <a:schemeClr val="tx1"/>
                </a:solidFill>
              </a:rPr>
              <a:t>oftalmologia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  <a:endParaRPr lang="ca-ES" dirty="0" smtClean="0">
              <a:solidFill>
                <a:schemeClr val="tx1"/>
              </a:solidFill>
            </a:endParaRPr>
          </a:p>
          <a:p>
            <a:endParaRPr lang="ca-ES" dirty="0" smtClean="0">
              <a:solidFill>
                <a:srgbClr val="00B050"/>
              </a:solidFill>
            </a:endParaRPr>
          </a:p>
          <a:p>
            <a:r>
              <a:rPr lang="ca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Pràctiques externes? 15 </a:t>
            </a:r>
            <a:r>
              <a:rPr lang="ca-E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ECTS</a:t>
            </a:r>
            <a:r>
              <a:rPr lang="ca-E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?:</a:t>
            </a:r>
          </a:p>
          <a:p>
            <a:r>
              <a:rPr lang="ca-ES" dirty="0" smtClean="0">
                <a:solidFill>
                  <a:srgbClr val="00B050"/>
                </a:solidFill>
              </a:rPr>
              <a:t>	</a:t>
            </a:r>
            <a:r>
              <a:rPr lang="ca-ES" dirty="0" smtClean="0">
                <a:solidFill>
                  <a:schemeClr val="tx1"/>
                </a:solidFill>
              </a:rPr>
              <a:t>-Optometria clínica hospitalària (CST)</a:t>
            </a:r>
          </a:p>
          <a:p>
            <a:r>
              <a:rPr lang="ca-ES" dirty="0" smtClean="0">
                <a:solidFill>
                  <a:schemeClr val="tx1"/>
                </a:solidFill>
              </a:rPr>
              <a:t>	-Optometria clínica CUV</a:t>
            </a:r>
            <a:endParaRPr lang="ca-ES" strike="sngStrike" dirty="0" smtClean="0">
              <a:solidFill>
                <a:schemeClr val="tx1"/>
              </a:solidFill>
            </a:endParaRPr>
          </a:p>
          <a:p>
            <a:endParaRPr lang="ca-ES" dirty="0" smtClean="0">
              <a:solidFill>
                <a:srgbClr val="00B050"/>
              </a:solidFill>
            </a:endParaRPr>
          </a:p>
          <a:p>
            <a:r>
              <a:rPr lang="ca-ES" dirty="0" smtClean="0"/>
              <a:t>	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899592" y="2947591"/>
            <a:ext cx="7092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400" b="1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Generalitats</a:t>
            </a:r>
            <a:endParaRPr lang="ca-ES" sz="4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664622"/>
            <a:ext cx="2107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b="1" dirty="0" smtClean="0"/>
              <a:t>Objectius formatius 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26876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Especialització professional dels òptics – optometristes en les diverses àrees que li són pròpies: Còrnia i Lents de contacte, Optometria Pediàtrica, Teràpies Visuals, Optometria Geriàtrica, Baixa Visió o Aspectes optomètrics de la cirurgia refractiva entre d’altres.</a:t>
            </a:r>
            <a:endParaRPr kumimoji="0" lang="ca-ES" sz="1600" b="0" i="0" u="none" strike="noStrike" cap="none" normalizeH="0" baseline="0" dirty="0" smtClean="0" bmk="Texto13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Adquisició d’habilitats en relació als aspectes assistencials que els capacitin per assumir responsabilitats en recerca clínica.</a:t>
            </a:r>
            <a:endParaRPr kumimoji="0" lang="ca-ES" sz="1600" b="0" i="0" u="none" strike="noStrike" cap="none" normalizeH="0" baseline="0" dirty="0" smtClean="0" bmk="Texto13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Capacitació per a </a:t>
            </a:r>
            <a:r>
              <a:rPr kumimoji="0" lang="ca-ES" sz="1600" b="0" i="0" u="none" strike="noStrike" cap="none" normalizeH="0" baseline="0" dirty="0" err="1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l'incorporació</a:t>
            </a: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 la recerca en el camp de les ciències de la visió.</a:t>
            </a:r>
            <a:endParaRPr kumimoji="0" lang="ca-ES" sz="1600" b="0" i="0" u="none" strike="noStrike" cap="none" normalizeH="0" baseline="0" dirty="0" smtClean="0" bmk="Texto13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a-ES" sz="1600" b="0" i="0" u="none" strike="noStrike" cap="none" normalizeH="0" baseline="0" dirty="0" smtClean="0" bmk="Texto13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Establiment i/o consolidació d’enllaços entre la recerca bàsica, més lligada a les ciències de la visió, i la recerca clínica aplicada.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077072"/>
            <a:ext cx="6228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 smtClean="0"/>
              <a:t>Descripció del perfil de </a:t>
            </a:r>
            <a:r>
              <a:rPr lang="ca-ES" b="1" dirty="0" err="1" smtClean="0"/>
              <a:t>l’estudiantat</a:t>
            </a:r>
            <a:r>
              <a:rPr lang="ca-ES" b="1" dirty="0" smtClean="0"/>
              <a:t> al qual va dirigit</a:t>
            </a:r>
            <a:endParaRPr lang="ca-ES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58112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Diplomats en Òptica i Optometria interessats en aprofundir coneixements en les àrees  pròpies de l'optometria i les ciències de la visió per aplicar-los a la recerca i/o al progrés i l'especialització professionals. </a:t>
            </a: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També es consideren altres tipologies d'estudiant, possiblement minoritàries: biòlegs, físics, oftalmòlegs i psicòlegs, tots ells amb una formació des de la qual és possible l'especialització en </a:t>
            </a:r>
            <a:r>
              <a:rPr kumimoji="0" lang="ca-ES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algun dels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camps propis de les Ciències de la Visió.    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ca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2107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b="1" dirty="0" smtClean="0"/>
              <a:t>MUOCV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899592" y="2947591"/>
            <a:ext cx="70922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4400" b="1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Competències</a:t>
            </a:r>
          </a:p>
          <a:p>
            <a:r>
              <a:rPr lang="es-ES" sz="4400" b="1" dirty="0" err="1" smtClean="0">
                <a:solidFill>
                  <a:srgbClr val="000000"/>
                </a:solidFill>
                <a:latin typeface="Tahoma"/>
                <a:cs typeface="Times New Roman"/>
              </a:rPr>
              <a:t>Genèriques</a:t>
            </a:r>
            <a:endParaRPr lang="ca-ES" sz="4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80728"/>
            <a:ext cx="3614539" cy="96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89912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Descriptores de Berlín: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Las cualificaciones que indican la consecución del </a:t>
            </a:r>
            <a:r>
              <a:rPr kumimoji="0" lang="es-ES_tradnl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segundo ciclo</a:t>
            </a:r>
            <a:r>
              <a:rPr kumimoji="0" lang="es-ES_tradnl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 se otorgan a los alumnos que:</a:t>
            </a:r>
            <a:endParaRPr kumimoji="0" lang="ca-ES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hayan demostrado poseer y comprender conocimientos que se basan en los típicamente asociados al primer ciclo y ,los amplían y mejoran , lo que les aporta una base o posibilidad para ser originales en el desarrollo y/o aplicación de ideas, a menudo en un contexto de investigación</a:t>
            </a:r>
            <a:r>
              <a:rPr kumimoji="0" lang="es-ES_tradnl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  <a:hlinkClick r:id=""/>
              </a:rPr>
              <a:t>[</a:t>
            </a:r>
            <a:r>
              <a:rPr kumimoji="0" lang="es-ES_tradnl" b="1" i="1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  <a:hlinkClick r:id=""/>
              </a:rPr>
              <a:t>1]</a:t>
            </a: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;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sepan aplicar los conocimientos adquiridos y su capacidad de resolución de problemas en entornos nuevos o poco conocidos dentro de contextos más amplios (o multidisciplinares) relacionados con su área de estudio;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sean capaces de integrar conocimientos y enfrentarse a la complejidad de formular juicios a partir de una información  que , siendo incompleta o limitada, incluya reflexiones sobre las responsabilidades sociales y éticas vinculadas a la aplicación de sus conocimientos y juicios;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sepan comunicar sus conclusiones -y los conocimientos y razones últimas que las sustentan- a públicos especializados y no especializados de un modo claro y sin ambigüedades;</a:t>
            </a:r>
            <a:endParaRPr kumimoji="0" lang="ca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17525" algn="l"/>
                <a:tab pos="685800" algn="l"/>
                <a:tab pos="914400" algn="l"/>
              </a:tabLst>
            </a:pP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posean las habilidades de aprendizaje que les permitan continuar estudiando de un modo que habrá de ser en gran medida </a:t>
            </a:r>
            <a:r>
              <a:rPr kumimoji="0" lang="es-ES_tradnl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autodirigido</a:t>
            </a:r>
            <a:r>
              <a:rPr kumimoji="0" lang="es-ES_tradnl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/>
                <a:cs typeface="Times New Roman" pitchFamily="18" charset="0"/>
              </a:rPr>
              <a:t> o autónomo..</a:t>
            </a:r>
            <a:endParaRPr kumimoji="0" lang="ca-E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6028546"/>
            <a:ext cx="9144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60700" algn="ctr"/>
                <a:tab pos="6119813" algn="r"/>
              </a:tabLst>
            </a:pPr>
            <a:r>
              <a:rPr kumimoji="0" lang="da-DK" sz="9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"/>
              </a:rPr>
              <a:t>[</a:t>
            </a:r>
            <a:r>
              <a:rPr kumimoji="0" lang="da-DK" sz="9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"/>
              </a:rPr>
              <a:t>1]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La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palabra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‘</a:t>
            </a:r>
            <a:r>
              <a:rPr kumimoji="0" lang="en-IE" sz="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investigación</a:t>
            </a:r>
            <a:r>
              <a:rPr kumimoji="0" lang="en-IE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se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utiliza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cubrir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amplia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variedad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actividades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cuyo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contexto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suele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relacionarse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con un campo de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estudio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; el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término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se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utiliza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aquí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para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representar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un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estudio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investigación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meticuloso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basado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en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una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comprensión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sistemática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la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conciencia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crítica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del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conocimiento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La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palabra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se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utiliza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en un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sentido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inclusivo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que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integra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la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gama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actividades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que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fomentan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el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trabajo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original 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innovador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en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todo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el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espectro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campos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académicos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profesionales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tecnológicos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incluyendo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Humanidades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las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tradicionales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Artes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Escénicas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y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otras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de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índole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creativa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No se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utiliza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en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ningún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sentido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limitado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restringido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o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referido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sólo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a un  '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método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científico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’ </a:t>
            </a:r>
            <a:r>
              <a:rPr kumimoji="0" lang="en-IE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tradicional</a:t>
            </a:r>
            <a:r>
              <a:rPr kumimoji="0" lang="en-I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ca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590252"/>
            <a:ext cx="914400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Competències</a:t>
            </a:r>
            <a:r>
              <a:rPr lang="ca-ES" sz="1600" b="1" dirty="0" err="1" smtClean="0">
                <a:latin typeface="Arial" pitchFamily="34" charset="0"/>
                <a:ea typeface="Times" charset="0"/>
                <a:cs typeface="Arial" pitchFamily="34" charset="0"/>
              </a:rPr>
              <a:t>---UPC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(descriptors de Dublín)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Competències genèriques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ID Competència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CG1 Capacitat per aplicar els coneixements adquirits i la seva comprensió en el desenvolupament i/o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l’aplicació d’idees amb originalitat en un context de recerca. Capacitat per identificar i formular hipòtesis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o idees innovadores i sotmetre-les a prova d'objectivitat i coherència.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CG2 Capacitat per aplicar els coneixements adquirits i la seva comprensió, com també les habilitats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adquirides, per resoldre problemes, en entorns nous o no familiars i en contextos amplis (o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multidisciplinaris) relatius al Desenvolupament Humà Sostenible i la Cooperació Internacional.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CG3 Habilitat per integrar coneixements i per afrontar la complexitat, així com per formular judicis a partir d’informació incompleta o limitada però que inclouen reflexions sobre les responsabilitats socials i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ètiques lligades a l’aplicació dels seus coneixements i judicis.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CG4 Capacitat de comunicar les seves conclusions, i els coneixements i el marc conceptual en què es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basen, tant a audiències expertes com no expertes, i de manera clara i sense ambigüitats.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CG5 Capacitat de concebre, dissenyar, implementar i adaptar un procés substantiu de recerca amb integritat acadèmica.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CG6 Capacitat d’analitzar, d’avaluar i de sintetitzar de manera crítica idees noves i complexes. 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CG7 Capacitat de promoure, en contextos acadèmics i professionals, avenços tecnològics, socials o culturals en la societat del coneixement.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CG8 Capacitat per a operar i liderar grups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multidisciplinars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 i multiculturals, amb habilitats de negociació, de treball en grup, de relacions en un entorn internacional, i de resolució de conflictes.</a:t>
            </a:r>
            <a:endParaRPr kumimoji="0" lang="ca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CG9 Capacitat per a entendre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l'impacte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" charset="0"/>
                <a:cs typeface="Arial" pitchFamily="34" charset="0"/>
              </a:rPr>
              <a:t> de les solucions de la tecnologia en un context social i global </a:t>
            </a:r>
            <a:endParaRPr kumimoji="0" lang="ca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à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3019</Words>
  <Application>Microsoft Office PowerPoint</Application>
  <PresentationFormat>Presentació en pantalla (4:3)</PresentationFormat>
  <Paragraphs>577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29</vt:i4>
      </vt:variant>
    </vt:vector>
  </HeadingPairs>
  <TitlesOfParts>
    <vt:vector size="30" baseType="lpstr">
      <vt:lpstr>Tema de l'Office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UPCnet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UPC</dc:creator>
  <cp:lastModifiedBy>UPCnet</cp:lastModifiedBy>
  <cp:revision>234</cp:revision>
  <dcterms:created xsi:type="dcterms:W3CDTF">2011-04-28T14:53:27Z</dcterms:created>
  <dcterms:modified xsi:type="dcterms:W3CDTF">2012-10-02T11:33:59Z</dcterms:modified>
</cp:coreProperties>
</file>